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theme/themeOverride1.xml" ContentType="application/vnd.openxmlformats-officedocument.themeOverr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29" r:id="rId3"/>
    <p:sldId id="330" r:id="rId4"/>
    <p:sldId id="331" r:id="rId5"/>
    <p:sldId id="332" r:id="rId6"/>
    <p:sldId id="333" r:id="rId7"/>
    <p:sldId id="334" r:id="rId8"/>
    <p:sldId id="335" r:id="rId9"/>
    <p:sldId id="336" r:id="rId10"/>
    <p:sldId id="337" r:id="rId11"/>
    <p:sldId id="338" r:id="rId12"/>
    <p:sldId id="339" r:id="rId13"/>
    <p:sldId id="340" r:id="rId14"/>
    <p:sldId id="341" r:id="rId15"/>
    <p:sldId id="342" r:id="rId16"/>
    <p:sldId id="343" r:id="rId17"/>
    <p:sldId id="344" r:id="rId18"/>
    <p:sldId id="345" r:id="rId19"/>
    <p:sldId id="348" r:id="rId20"/>
    <p:sldId id="346" r:id="rId21"/>
    <p:sldId id="347" r:id="rId22"/>
    <p:sldId id="349" r:id="rId23"/>
    <p:sldId id="350" r:id="rId24"/>
    <p:sldId id="315" r:id="rId25"/>
    <p:sldId id="317" r:id="rId26"/>
    <p:sldId id="318" r:id="rId27"/>
    <p:sldId id="316" r:id="rId28"/>
    <p:sldId id="319" r:id="rId29"/>
    <p:sldId id="320" r:id="rId30"/>
    <p:sldId id="321" r:id="rId31"/>
    <p:sldId id="322" r:id="rId32"/>
    <p:sldId id="313" r:id="rId33"/>
    <p:sldId id="314" r:id="rId34"/>
    <p:sldId id="323" r:id="rId35"/>
    <p:sldId id="324" r:id="rId36"/>
    <p:sldId id="325" r:id="rId37"/>
    <p:sldId id="326" r:id="rId38"/>
    <p:sldId id="327" r:id="rId39"/>
    <p:sldId id="328" r:id="rId40"/>
    <p:sldId id="351" r:id="rId41"/>
    <p:sldId id="355" r:id="rId42"/>
    <p:sldId id="352" r:id="rId43"/>
    <p:sldId id="353" r:id="rId44"/>
    <p:sldId id="354" r:id="rId45"/>
    <p:sldId id="357" r:id="rId46"/>
    <p:sldId id="358" r:id="rId47"/>
    <p:sldId id="359" r:id="rId48"/>
    <p:sldId id="360" r:id="rId49"/>
    <p:sldId id="361" r:id="rId50"/>
    <p:sldId id="362" r:id="rId51"/>
    <p:sldId id="356" r:id="rId52"/>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3739"/>
    <a:srgbClr val="DDBA61"/>
    <a:srgbClr val="CA20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90" y="77"/>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uricio Alexander Muñoz Castro" userId="d60a6c3c58f73587" providerId="LiveId" clId="{96C82E1D-B598-41B7-99AA-6F943D080B08}"/>
    <pc:docChg chg="undo custSel addSld delSld modSld sldOrd">
      <pc:chgData name="Mauricio Alexander Muñoz Castro" userId="d60a6c3c58f73587" providerId="LiveId" clId="{96C82E1D-B598-41B7-99AA-6F943D080B08}" dt="2024-01-09T05:40:29.666" v="1336" actId="2696"/>
      <pc:docMkLst>
        <pc:docMk/>
      </pc:docMkLst>
      <pc:sldChg chg="modSp mod">
        <pc:chgData name="Mauricio Alexander Muñoz Castro" userId="d60a6c3c58f73587" providerId="LiveId" clId="{96C82E1D-B598-41B7-99AA-6F943D080B08}" dt="2024-01-09T03:02:26.640" v="7" actId="20577"/>
        <pc:sldMkLst>
          <pc:docMk/>
          <pc:sldMk cId="3344473432" sldId="256"/>
        </pc:sldMkLst>
        <pc:spChg chg="mod">
          <ac:chgData name="Mauricio Alexander Muñoz Castro" userId="d60a6c3c58f73587" providerId="LiveId" clId="{96C82E1D-B598-41B7-99AA-6F943D080B08}" dt="2024-01-09T03:02:26.640" v="7" actId="20577"/>
          <ac:spMkLst>
            <pc:docMk/>
            <pc:sldMk cId="3344473432" sldId="256"/>
            <ac:spMk id="3" creationId="{00000000-0000-0000-0000-000000000000}"/>
          </ac:spMkLst>
        </pc:spChg>
      </pc:sldChg>
      <pc:sldChg chg="modSp">
        <pc:chgData name="Mauricio Alexander Muñoz Castro" userId="d60a6c3c58f73587" providerId="LiveId" clId="{96C82E1D-B598-41B7-99AA-6F943D080B08}" dt="2024-01-09T03:35:29.083" v="21" actId="20577"/>
        <pc:sldMkLst>
          <pc:docMk/>
          <pc:sldMk cId="411820022" sldId="258"/>
        </pc:sldMkLst>
        <pc:graphicFrameChg chg="mod">
          <ac:chgData name="Mauricio Alexander Muñoz Castro" userId="d60a6c3c58f73587" providerId="LiveId" clId="{96C82E1D-B598-41B7-99AA-6F943D080B08}" dt="2024-01-09T03:35:29.083" v="21" actId="20577"/>
          <ac:graphicFrameMkLst>
            <pc:docMk/>
            <pc:sldMk cId="411820022" sldId="258"/>
            <ac:graphicFrameMk id="9" creationId="{00000000-0000-0000-0000-000000000000}"/>
          </ac:graphicFrameMkLst>
        </pc:graphicFrameChg>
      </pc:sldChg>
      <pc:sldChg chg="modSp mod">
        <pc:chgData name="Mauricio Alexander Muñoz Castro" userId="d60a6c3c58f73587" providerId="LiveId" clId="{96C82E1D-B598-41B7-99AA-6F943D080B08}" dt="2024-01-09T03:35:17.713" v="18" actId="20577"/>
        <pc:sldMkLst>
          <pc:docMk/>
          <pc:sldMk cId="3002388794" sldId="259"/>
        </pc:sldMkLst>
        <pc:spChg chg="mod">
          <ac:chgData name="Mauricio Alexander Muñoz Castro" userId="d60a6c3c58f73587" providerId="LiveId" clId="{96C82E1D-B598-41B7-99AA-6F943D080B08}" dt="2024-01-09T03:35:17.713" v="18" actId="20577"/>
          <ac:spMkLst>
            <pc:docMk/>
            <pc:sldMk cId="3002388794" sldId="259"/>
            <ac:spMk id="17" creationId="{00000000-0000-0000-0000-000000000000}"/>
          </ac:spMkLst>
        </pc:spChg>
      </pc:sldChg>
      <pc:sldChg chg="modSp mod">
        <pc:chgData name="Mauricio Alexander Muñoz Castro" userId="d60a6c3c58f73587" providerId="LiveId" clId="{96C82E1D-B598-41B7-99AA-6F943D080B08}" dt="2024-01-09T03:37:19.389" v="162" actId="20577"/>
        <pc:sldMkLst>
          <pc:docMk/>
          <pc:sldMk cId="2886199" sldId="260"/>
        </pc:sldMkLst>
        <pc:spChg chg="mod">
          <ac:chgData name="Mauricio Alexander Muñoz Castro" userId="d60a6c3c58f73587" providerId="LiveId" clId="{96C82E1D-B598-41B7-99AA-6F943D080B08}" dt="2024-01-09T03:37:11.974" v="156" actId="20577"/>
          <ac:spMkLst>
            <pc:docMk/>
            <pc:sldMk cId="2886199" sldId="260"/>
            <ac:spMk id="15" creationId="{00000000-0000-0000-0000-000000000000}"/>
          </ac:spMkLst>
        </pc:spChg>
        <pc:spChg chg="mod">
          <ac:chgData name="Mauricio Alexander Muñoz Castro" userId="d60a6c3c58f73587" providerId="LiveId" clId="{96C82E1D-B598-41B7-99AA-6F943D080B08}" dt="2024-01-09T03:37:19.389" v="162" actId="20577"/>
          <ac:spMkLst>
            <pc:docMk/>
            <pc:sldMk cId="2886199" sldId="260"/>
            <ac:spMk id="17" creationId="{00000000-0000-0000-0000-000000000000}"/>
          </ac:spMkLst>
        </pc:spChg>
      </pc:sldChg>
      <pc:sldChg chg="modSp mod">
        <pc:chgData name="Mauricio Alexander Muñoz Castro" userId="d60a6c3c58f73587" providerId="LiveId" clId="{96C82E1D-B598-41B7-99AA-6F943D080B08}" dt="2024-01-09T05:17:22.892" v="1192" actId="20577"/>
        <pc:sldMkLst>
          <pc:docMk/>
          <pc:sldMk cId="1748097303" sldId="261"/>
        </pc:sldMkLst>
        <pc:spChg chg="mod">
          <ac:chgData name="Mauricio Alexander Muñoz Castro" userId="d60a6c3c58f73587" providerId="LiveId" clId="{96C82E1D-B598-41B7-99AA-6F943D080B08}" dt="2024-01-09T04:50:51.998" v="1159" actId="20577"/>
          <ac:spMkLst>
            <pc:docMk/>
            <pc:sldMk cId="1748097303" sldId="261"/>
            <ac:spMk id="12" creationId="{00000000-0000-0000-0000-000000000000}"/>
          </ac:spMkLst>
        </pc:spChg>
        <pc:spChg chg="mod">
          <ac:chgData name="Mauricio Alexander Muñoz Castro" userId="d60a6c3c58f73587" providerId="LiveId" clId="{96C82E1D-B598-41B7-99AA-6F943D080B08}" dt="2024-01-09T05:17:22.892" v="1192" actId="20577"/>
          <ac:spMkLst>
            <pc:docMk/>
            <pc:sldMk cId="1748097303" sldId="261"/>
            <ac:spMk id="15" creationId="{00000000-0000-0000-0000-000000000000}"/>
          </ac:spMkLst>
        </pc:spChg>
        <pc:spChg chg="mod">
          <ac:chgData name="Mauricio Alexander Muñoz Castro" userId="d60a6c3c58f73587" providerId="LiveId" clId="{96C82E1D-B598-41B7-99AA-6F943D080B08}" dt="2024-01-09T03:59:11.634" v="1016" actId="14100"/>
          <ac:spMkLst>
            <pc:docMk/>
            <pc:sldMk cId="1748097303" sldId="261"/>
            <ac:spMk id="17" creationId="{00000000-0000-0000-0000-000000000000}"/>
          </ac:spMkLst>
        </pc:spChg>
      </pc:sldChg>
      <pc:sldChg chg="modSp mod">
        <pc:chgData name="Mauricio Alexander Muñoz Castro" userId="d60a6c3c58f73587" providerId="LiveId" clId="{96C82E1D-B598-41B7-99AA-6F943D080B08}" dt="2024-01-09T05:25:35.086" v="1262" actId="1076"/>
        <pc:sldMkLst>
          <pc:docMk/>
          <pc:sldMk cId="4250196039" sldId="262"/>
        </pc:sldMkLst>
        <pc:spChg chg="mod">
          <ac:chgData name="Mauricio Alexander Muñoz Castro" userId="d60a6c3c58f73587" providerId="LiveId" clId="{96C82E1D-B598-41B7-99AA-6F943D080B08}" dt="2024-01-09T05:25:35.086" v="1262" actId="1076"/>
          <ac:spMkLst>
            <pc:docMk/>
            <pc:sldMk cId="4250196039" sldId="262"/>
            <ac:spMk id="3" creationId="{00000000-0000-0000-0000-000000000000}"/>
          </ac:spMkLst>
        </pc:spChg>
        <pc:spChg chg="mod">
          <ac:chgData name="Mauricio Alexander Muñoz Castro" userId="d60a6c3c58f73587" providerId="LiveId" clId="{96C82E1D-B598-41B7-99AA-6F943D080B08}" dt="2024-01-09T05:25:23.596" v="1261" actId="255"/>
          <ac:spMkLst>
            <pc:docMk/>
            <pc:sldMk cId="4250196039" sldId="262"/>
            <ac:spMk id="15" creationId="{00000000-0000-0000-0000-000000000000}"/>
          </ac:spMkLst>
        </pc:spChg>
        <pc:spChg chg="mod">
          <ac:chgData name="Mauricio Alexander Muñoz Castro" userId="d60a6c3c58f73587" providerId="LiveId" clId="{96C82E1D-B598-41B7-99AA-6F943D080B08}" dt="2024-01-09T05:24:15.170" v="1258" actId="20577"/>
          <ac:spMkLst>
            <pc:docMk/>
            <pc:sldMk cId="4250196039" sldId="262"/>
            <ac:spMk id="17" creationId="{00000000-0000-0000-0000-000000000000}"/>
          </ac:spMkLst>
        </pc:spChg>
      </pc:sldChg>
      <pc:sldChg chg="modSp mod">
        <pc:chgData name="Mauricio Alexander Muñoz Castro" userId="d60a6c3c58f73587" providerId="LiveId" clId="{96C82E1D-B598-41B7-99AA-6F943D080B08}" dt="2024-01-09T03:58:00.510" v="1014" actId="313"/>
        <pc:sldMkLst>
          <pc:docMk/>
          <pc:sldMk cId="2166836403" sldId="264"/>
        </pc:sldMkLst>
        <pc:spChg chg="mod">
          <ac:chgData name="Mauricio Alexander Muñoz Castro" userId="d60a6c3c58f73587" providerId="LiveId" clId="{96C82E1D-B598-41B7-99AA-6F943D080B08}" dt="2024-01-09T03:39:02.378" v="231" actId="20577"/>
          <ac:spMkLst>
            <pc:docMk/>
            <pc:sldMk cId="2166836403" sldId="264"/>
            <ac:spMk id="12" creationId="{00000000-0000-0000-0000-000000000000}"/>
          </ac:spMkLst>
        </pc:spChg>
        <pc:spChg chg="mod">
          <ac:chgData name="Mauricio Alexander Muñoz Castro" userId="d60a6c3c58f73587" providerId="LiveId" clId="{96C82E1D-B598-41B7-99AA-6F943D080B08}" dt="2024-01-09T03:58:00.510" v="1014" actId="313"/>
          <ac:spMkLst>
            <pc:docMk/>
            <pc:sldMk cId="2166836403" sldId="264"/>
            <ac:spMk id="15" creationId="{00000000-0000-0000-0000-000000000000}"/>
          </ac:spMkLst>
        </pc:spChg>
        <pc:spChg chg="mod">
          <ac:chgData name="Mauricio Alexander Muñoz Castro" userId="d60a6c3c58f73587" providerId="LiveId" clId="{96C82E1D-B598-41B7-99AA-6F943D080B08}" dt="2024-01-09T03:39:24.240" v="267" actId="20577"/>
          <ac:spMkLst>
            <pc:docMk/>
            <pc:sldMk cId="2166836403" sldId="264"/>
            <ac:spMk id="17" creationId="{00000000-0000-0000-0000-000000000000}"/>
          </ac:spMkLst>
        </pc:spChg>
      </pc:sldChg>
      <pc:sldChg chg="delSp modSp del mod">
        <pc:chgData name="Mauricio Alexander Muñoz Castro" userId="d60a6c3c58f73587" providerId="LiveId" clId="{96C82E1D-B598-41B7-99AA-6F943D080B08}" dt="2024-01-09T05:40:29.666" v="1336" actId="2696"/>
        <pc:sldMkLst>
          <pc:docMk/>
          <pc:sldMk cId="910902942" sldId="265"/>
        </pc:sldMkLst>
        <pc:spChg chg="mod">
          <ac:chgData name="Mauricio Alexander Muñoz Castro" userId="d60a6c3c58f73587" providerId="LiveId" clId="{96C82E1D-B598-41B7-99AA-6F943D080B08}" dt="2024-01-09T05:36:35.948" v="1311" actId="27636"/>
          <ac:spMkLst>
            <pc:docMk/>
            <pc:sldMk cId="910902942" sldId="265"/>
            <ac:spMk id="3" creationId="{00000000-0000-0000-0000-000000000000}"/>
          </ac:spMkLst>
        </pc:spChg>
        <pc:spChg chg="mod">
          <ac:chgData name="Mauricio Alexander Muñoz Castro" userId="d60a6c3c58f73587" providerId="LiveId" clId="{96C82E1D-B598-41B7-99AA-6F943D080B08}" dt="2024-01-09T05:36:37.802" v="1312" actId="20577"/>
          <ac:spMkLst>
            <pc:docMk/>
            <pc:sldMk cId="910902942" sldId="265"/>
            <ac:spMk id="14" creationId="{00000000-0000-0000-0000-000000000000}"/>
          </ac:spMkLst>
        </pc:spChg>
        <pc:spChg chg="mod">
          <ac:chgData name="Mauricio Alexander Muñoz Castro" userId="d60a6c3c58f73587" providerId="LiveId" clId="{96C82E1D-B598-41B7-99AA-6F943D080B08}" dt="2024-01-09T05:38:17.364" v="1331" actId="20577"/>
          <ac:spMkLst>
            <pc:docMk/>
            <pc:sldMk cId="910902942" sldId="265"/>
            <ac:spMk id="15" creationId="{00000000-0000-0000-0000-000000000000}"/>
          </ac:spMkLst>
        </pc:spChg>
        <pc:spChg chg="mod">
          <ac:chgData name="Mauricio Alexander Muñoz Castro" userId="d60a6c3c58f73587" providerId="LiveId" clId="{96C82E1D-B598-41B7-99AA-6F943D080B08}" dt="2024-01-09T05:36:35.948" v="1310" actId="27636"/>
          <ac:spMkLst>
            <pc:docMk/>
            <pc:sldMk cId="910902942" sldId="265"/>
            <ac:spMk id="16" creationId="{00000000-0000-0000-0000-000000000000}"/>
          </ac:spMkLst>
        </pc:spChg>
        <pc:spChg chg="mod">
          <ac:chgData name="Mauricio Alexander Muñoz Castro" userId="d60a6c3c58f73587" providerId="LiveId" clId="{96C82E1D-B598-41B7-99AA-6F943D080B08}" dt="2024-01-09T05:36:23.766" v="1306" actId="27636"/>
          <ac:spMkLst>
            <pc:docMk/>
            <pc:sldMk cId="910902942" sldId="265"/>
            <ac:spMk id="17" creationId="{00000000-0000-0000-0000-000000000000}"/>
          </ac:spMkLst>
        </pc:spChg>
        <pc:picChg chg="del mod">
          <ac:chgData name="Mauricio Alexander Muñoz Castro" userId="d60a6c3c58f73587" providerId="LiveId" clId="{96C82E1D-B598-41B7-99AA-6F943D080B08}" dt="2024-01-09T05:40:10.427" v="1332" actId="21"/>
          <ac:picMkLst>
            <pc:docMk/>
            <pc:sldMk cId="910902942" sldId="265"/>
            <ac:picMk id="18" creationId="{00000000-0000-0000-0000-000000000000}"/>
          </ac:picMkLst>
        </pc:picChg>
      </pc:sldChg>
      <pc:sldChg chg="addSp modSp mod">
        <pc:chgData name="Mauricio Alexander Muñoz Castro" userId="d60a6c3c58f73587" providerId="LiveId" clId="{96C82E1D-B598-41B7-99AA-6F943D080B08}" dt="2024-01-09T05:40:19.749" v="1335" actId="14100"/>
        <pc:sldMkLst>
          <pc:docMk/>
          <pc:sldMk cId="3470551177" sldId="266"/>
        </pc:sldMkLst>
        <pc:picChg chg="add mod">
          <ac:chgData name="Mauricio Alexander Muñoz Castro" userId="d60a6c3c58f73587" providerId="LiveId" clId="{96C82E1D-B598-41B7-99AA-6F943D080B08}" dt="2024-01-09T05:40:19.749" v="1335" actId="14100"/>
          <ac:picMkLst>
            <pc:docMk/>
            <pc:sldMk cId="3470551177" sldId="266"/>
            <ac:picMk id="9" creationId="{162E0182-CDE0-43FB-9C06-A7219F7E8503}"/>
          </ac:picMkLst>
        </pc:picChg>
      </pc:sldChg>
      <pc:sldChg chg="modSp mod">
        <pc:chgData name="Mauricio Alexander Muñoz Castro" userId="d60a6c3c58f73587" providerId="LiveId" clId="{96C82E1D-B598-41B7-99AA-6F943D080B08}" dt="2024-01-09T03:41:17.249" v="373" actId="20577"/>
        <pc:sldMkLst>
          <pc:docMk/>
          <pc:sldMk cId="2757880517" sldId="267"/>
        </pc:sldMkLst>
        <pc:spChg chg="mod">
          <ac:chgData name="Mauricio Alexander Muñoz Castro" userId="d60a6c3c58f73587" providerId="LiveId" clId="{96C82E1D-B598-41B7-99AA-6F943D080B08}" dt="2024-01-09T03:41:17.249" v="373" actId="20577"/>
          <ac:spMkLst>
            <pc:docMk/>
            <pc:sldMk cId="2757880517" sldId="267"/>
            <ac:spMk id="15" creationId="{00000000-0000-0000-0000-000000000000}"/>
          </ac:spMkLst>
        </pc:spChg>
      </pc:sldChg>
      <pc:sldChg chg="modSp mod">
        <pc:chgData name="Mauricio Alexander Muñoz Castro" userId="d60a6c3c58f73587" providerId="LiveId" clId="{96C82E1D-B598-41B7-99AA-6F943D080B08}" dt="2024-01-09T03:41:45.166" v="378" actId="20577"/>
        <pc:sldMkLst>
          <pc:docMk/>
          <pc:sldMk cId="1520628493" sldId="271"/>
        </pc:sldMkLst>
        <pc:spChg chg="mod">
          <ac:chgData name="Mauricio Alexander Muñoz Castro" userId="d60a6c3c58f73587" providerId="LiveId" clId="{96C82E1D-B598-41B7-99AA-6F943D080B08}" dt="2024-01-09T03:41:45.166" v="378" actId="20577"/>
          <ac:spMkLst>
            <pc:docMk/>
            <pc:sldMk cId="1520628493" sldId="271"/>
            <ac:spMk id="11" creationId="{00000000-0000-0000-0000-000000000000}"/>
          </ac:spMkLst>
        </pc:spChg>
      </pc:sldChg>
      <pc:sldChg chg="modSp mod">
        <pc:chgData name="Mauricio Alexander Muñoz Castro" userId="d60a6c3c58f73587" providerId="LiveId" clId="{96C82E1D-B598-41B7-99AA-6F943D080B08}" dt="2024-01-09T03:43:55.270" v="564" actId="20577"/>
        <pc:sldMkLst>
          <pc:docMk/>
          <pc:sldMk cId="2099249555" sldId="273"/>
        </pc:sldMkLst>
        <pc:spChg chg="mod">
          <ac:chgData name="Mauricio Alexander Muñoz Castro" userId="d60a6c3c58f73587" providerId="LiveId" clId="{96C82E1D-B598-41B7-99AA-6F943D080B08}" dt="2024-01-09T03:43:55.270" v="564" actId="20577"/>
          <ac:spMkLst>
            <pc:docMk/>
            <pc:sldMk cId="2099249555" sldId="273"/>
            <ac:spMk id="14" creationId="{00000000-0000-0000-0000-000000000000}"/>
          </ac:spMkLst>
        </pc:spChg>
      </pc:sldChg>
      <pc:sldChg chg="modSp mod">
        <pc:chgData name="Mauricio Alexander Muñoz Castro" userId="d60a6c3c58f73587" providerId="LiveId" clId="{96C82E1D-B598-41B7-99AA-6F943D080B08}" dt="2024-01-09T03:42:14.778" v="394" actId="113"/>
        <pc:sldMkLst>
          <pc:docMk/>
          <pc:sldMk cId="646026585" sldId="275"/>
        </pc:sldMkLst>
        <pc:spChg chg="mod">
          <ac:chgData name="Mauricio Alexander Muñoz Castro" userId="d60a6c3c58f73587" providerId="LiveId" clId="{96C82E1D-B598-41B7-99AA-6F943D080B08}" dt="2024-01-09T03:42:14.778" v="394" actId="113"/>
          <ac:spMkLst>
            <pc:docMk/>
            <pc:sldMk cId="646026585" sldId="275"/>
            <ac:spMk id="15" creationId="{00000000-0000-0000-0000-000000000000}"/>
          </ac:spMkLst>
        </pc:spChg>
      </pc:sldChg>
      <pc:sldChg chg="modSp mod">
        <pc:chgData name="Mauricio Alexander Muñoz Castro" userId="d60a6c3c58f73587" providerId="LiveId" clId="{96C82E1D-B598-41B7-99AA-6F943D080B08}" dt="2024-01-09T03:43:28.754" v="534" actId="20577"/>
        <pc:sldMkLst>
          <pc:docMk/>
          <pc:sldMk cId="997520242" sldId="276"/>
        </pc:sldMkLst>
        <pc:spChg chg="mod">
          <ac:chgData name="Mauricio Alexander Muñoz Castro" userId="d60a6c3c58f73587" providerId="LiveId" clId="{96C82E1D-B598-41B7-99AA-6F943D080B08}" dt="2024-01-09T03:42:50.693" v="452" actId="27636"/>
          <ac:spMkLst>
            <pc:docMk/>
            <pc:sldMk cId="997520242" sldId="276"/>
            <ac:spMk id="15" creationId="{00000000-0000-0000-0000-000000000000}"/>
          </ac:spMkLst>
        </pc:spChg>
        <pc:spChg chg="mod">
          <ac:chgData name="Mauricio Alexander Muñoz Castro" userId="d60a6c3c58f73587" providerId="LiveId" clId="{96C82E1D-B598-41B7-99AA-6F943D080B08}" dt="2024-01-09T03:43:28.754" v="534" actId="20577"/>
          <ac:spMkLst>
            <pc:docMk/>
            <pc:sldMk cId="997520242" sldId="276"/>
            <ac:spMk id="17" creationId="{00000000-0000-0000-0000-000000000000}"/>
          </ac:spMkLst>
        </pc:spChg>
      </pc:sldChg>
      <pc:sldChg chg="modSp mod">
        <pc:chgData name="Mauricio Alexander Muñoz Castro" userId="d60a6c3c58f73587" providerId="LiveId" clId="{96C82E1D-B598-41B7-99AA-6F943D080B08}" dt="2024-01-09T03:45:57.654" v="831" actId="20577"/>
        <pc:sldMkLst>
          <pc:docMk/>
          <pc:sldMk cId="1671371696" sldId="278"/>
        </pc:sldMkLst>
        <pc:spChg chg="mod">
          <ac:chgData name="Mauricio Alexander Muñoz Castro" userId="d60a6c3c58f73587" providerId="LiveId" clId="{96C82E1D-B598-41B7-99AA-6F943D080B08}" dt="2024-01-09T03:45:57.654" v="831" actId="20577"/>
          <ac:spMkLst>
            <pc:docMk/>
            <pc:sldMk cId="1671371696" sldId="278"/>
            <ac:spMk id="8" creationId="{00000000-0000-0000-0000-000000000000}"/>
          </ac:spMkLst>
        </pc:spChg>
        <pc:spChg chg="mod">
          <ac:chgData name="Mauricio Alexander Muñoz Castro" userId="d60a6c3c58f73587" providerId="LiveId" clId="{96C82E1D-B598-41B7-99AA-6F943D080B08}" dt="2024-01-09T03:44:10.031" v="585" actId="20577"/>
          <ac:spMkLst>
            <pc:docMk/>
            <pc:sldMk cId="1671371696" sldId="278"/>
            <ac:spMk id="14" creationId="{00000000-0000-0000-0000-000000000000}"/>
          </ac:spMkLst>
        </pc:spChg>
      </pc:sldChg>
      <pc:sldChg chg="addSp delSp modSp add mod">
        <pc:chgData name="Mauricio Alexander Muñoz Castro" userId="d60a6c3c58f73587" providerId="LiveId" clId="{96C82E1D-B598-41B7-99AA-6F943D080B08}" dt="2024-01-09T04:28:16.792" v="1095" actId="207"/>
        <pc:sldMkLst>
          <pc:docMk/>
          <pc:sldMk cId="2580686689" sldId="279"/>
        </pc:sldMkLst>
        <pc:spChg chg="add del mod">
          <ac:chgData name="Mauricio Alexander Muñoz Castro" userId="d60a6c3c58f73587" providerId="LiveId" clId="{96C82E1D-B598-41B7-99AA-6F943D080B08}" dt="2024-01-09T03:46:36.218" v="838" actId="478"/>
          <ac:spMkLst>
            <pc:docMk/>
            <pc:sldMk cId="2580686689" sldId="279"/>
            <ac:spMk id="3" creationId="{A50D15AF-75BD-479C-B702-8AF49D2FED27}"/>
          </ac:spMkLst>
        </pc:spChg>
        <pc:spChg chg="del">
          <ac:chgData name="Mauricio Alexander Muñoz Castro" userId="d60a6c3c58f73587" providerId="LiveId" clId="{96C82E1D-B598-41B7-99AA-6F943D080B08}" dt="2024-01-09T03:46:33.332" v="837" actId="478"/>
          <ac:spMkLst>
            <pc:docMk/>
            <pc:sldMk cId="2580686689" sldId="279"/>
            <ac:spMk id="8" creationId="{00000000-0000-0000-0000-000000000000}"/>
          </ac:spMkLst>
        </pc:spChg>
        <pc:spChg chg="add mod">
          <ac:chgData name="Mauricio Alexander Muñoz Castro" userId="d60a6c3c58f73587" providerId="LiveId" clId="{96C82E1D-B598-41B7-99AA-6F943D080B08}" dt="2024-01-09T03:53:53.186" v="929" actId="1076"/>
          <ac:spMkLst>
            <pc:docMk/>
            <pc:sldMk cId="2580686689" sldId="279"/>
            <ac:spMk id="12" creationId="{486E7CB0-E080-41D2-8836-8A044E100AF7}"/>
          </ac:spMkLst>
        </pc:spChg>
        <pc:spChg chg="add mod">
          <ac:chgData name="Mauricio Alexander Muñoz Castro" userId="d60a6c3c58f73587" providerId="LiveId" clId="{96C82E1D-B598-41B7-99AA-6F943D080B08}" dt="2024-01-09T03:55:48.723" v="1012" actId="404"/>
          <ac:spMkLst>
            <pc:docMk/>
            <pc:sldMk cId="2580686689" sldId="279"/>
            <ac:spMk id="13" creationId="{DF4E88A3-26D5-4758-B44D-907E8DD6AC9A}"/>
          </ac:spMkLst>
        </pc:spChg>
        <pc:spChg chg="mod">
          <ac:chgData name="Mauricio Alexander Muñoz Castro" userId="d60a6c3c58f73587" providerId="LiveId" clId="{96C82E1D-B598-41B7-99AA-6F943D080B08}" dt="2024-01-09T03:54:07.898" v="931" actId="14100"/>
          <ac:spMkLst>
            <pc:docMk/>
            <pc:sldMk cId="2580686689" sldId="279"/>
            <ac:spMk id="14" creationId="{00000000-0000-0000-0000-000000000000}"/>
          </ac:spMkLst>
        </pc:spChg>
        <pc:graphicFrameChg chg="add mod modGraphic">
          <ac:chgData name="Mauricio Alexander Muñoz Castro" userId="d60a6c3c58f73587" providerId="LiveId" clId="{96C82E1D-B598-41B7-99AA-6F943D080B08}" dt="2024-01-09T04:28:16.792" v="1095" actId="207"/>
          <ac:graphicFrameMkLst>
            <pc:docMk/>
            <pc:sldMk cId="2580686689" sldId="279"/>
            <ac:graphicFrameMk id="4" creationId="{82D34EDD-F00B-419D-A926-1EBFA808C043}"/>
          </ac:graphicFrameMkLst>
        </pc:graphicFrameChg>
        <pc:graphicFrameChg chg="del mod">
          <ac:chgData name="Mauricio Alexander Muñoz Castro" userId="d60a6c3c58f73587" providerId="LiveId" clId="{96C82E1D-B598-41B7-99AA-6F943D080B08}" dt="2024-01-09T03:46:31.042" v="836" actId="478"/>
          <ac:graphicFrameMkLst>
            <pc:docMk/>
            <pc:sldMk cId="2580686689" sldId="279"/>
            <ac:graphicFrameMk id="9" creationId="{00000000-0000-0000-0000-000000000000}"/>
          </ac:graphicFrameMkLst>
        </pc:graphicFrameChg>
      </pc:sldChg>
      <pc:sldChg chg="add del">
        <pc:chgData name="Mauricio Alexander Muñoz Castro" userId="d60a6c3c58f73587" providerId="LiveId" clId="{96C82E1D-B598-41B7-99AA-6F943D080B08}" dt="2024-01-09T03:46:23.876" v="834" actId="47"/>
        <pc:sldMkLst>
          <pc:docMk/>
          <pc:sldMk cId="1271163198" sldId="280"/>
        </pc:sldMkLst>
      </pc:sldChg>
      <pc:sldChg chg="addSp delSp modSp add mod">
        <pc:chgData name="Mauricio Alexander Muñoz Castro" userId="d60a6c3c58f73587" providerId="LiveId" clId="{96C82E1D-B598-41B7-99AA-6F943D080B08}" dt="2024-01-09T04:28:35.710" v="1098" actId="207"/>
        <pc:sldMkLst>
          <pc:docMk/>
          <pc:sldMk cId="2721504220" sldId="280"/>
        </pc:sldMkLst>
        <pc:spChg chg="del">
          <ac:chgData name="Mauricio Alexander Muñoz Castro" userId="d60a6c3c58f73587" providerId="LiveId" clId="{96C82E1D-B598-41B7-99AA-6F943D080B08}" dt="2024-01-09T03:50:31.056" v="898" actId="478"/>
          <ac:spMkLst>
            <pc:docMk/>
            <pc:sldMk cId="2721504220" sldId="280"/>
            <ac:spMk id="12" creationId="{486E7CB0-E080-41D2-8836-8A044E100AF7}"/>
          </ac:spMkLst>
        </pc:spChg>
        <pc:spChg chg="mod">
          <ac:chgData name="Mauricio Alexander Muñoz Castro" userId="d60a6c3c58f73587" providerId="LiveId" clId="{96C82E1D-B598-41B7-99AA-6F943D080B08}" dt="2024-01-09T03:51:48.223" v="908" actId="1076"/>
          <ac:spMkLst>
            <pc:docMk/>
            <pc:sldMk cId="2721504220" sldId="280"/>
            <ac:spMk id="14" creationId="{00000000-0000-0000-0000-000000000000}"/>
          </ac:spMkLst>
        </pc:spChg>
        <pc:graphicFrameChg chg="add mod modGraphic">
          <ac:chgData name="Mauricio Alexander Muñoz Castro" userId="d60a6c3c58f73587" providerId="LiveId" clId="{96C82E1D-B598-41B7-99AA-6F943D080B08}" dt="2024-01-09T04:28:35.710" v="1098" actId="207"/>
          <ac:graphicFrameMkLst>
            <pc:docMk/>
            <pc:sldMk cId="2721504220" sldId="280"/>
            <ac:graphicFrameMk id="2" creationId="{E3859D33-3408-42BE-BF93-18D8B60E9C35}"/>
          </ac:graphicFrameMkLst>
        </pc:graphicFrameChg>
        <pc:graphicFrameChg chg="del">
          <ac:chgData name="Mauricio Alexander Muñoz Castro" userId="d60a6c3c58f73587" providerId="LiveId" clId="{96C82E1D-B598-41B7-99AA-6F943D080B08}" dt="2024-01-09T03:49:58.520" v="897" actId="478"/>
          <ac:graphicFrameMkLst>
            <pc:docMk/>
            <pc:sldMk cId="2721504220" sldId="280"/>
            <ac:graphicFrameMk id="4" creationId="{82D34EDD-F00B-419D-A926-1EBFA808C043}"/>
          </ac:graphicFrameMkLst>
        </pc:graphicFrameChg>
      </pc:sldChg>
      <pc:sldChg chg="addSp delSp modSp add mod">
        <pc:chgData name="Mauricio Alexander Muñoz Castro" userId="d60a6c3c58f73587" providerId="LiveId" clId="{96C82E1D-B598-41B7-99AA-6F943D080B08}" dt="2024-01-09T04:28:47.651" v="1099" actId="207"/>
        <pc:sldMkLst>
          <pc:docMk/>
          <pc:sldMk cId="3796698905" sldId="281"/>
        </pc:sldMkLst>
        <pc:graphicFrameChg chg="del">
          <ac:chgData name="Mauricio Alexander Muñoz Castro" userId="d60a6c3c58f73587" providerId="LiveId" clId="{96C82E1D-B598-41B7-99AA-6F943D080B08}" dt="2024-01-09T03:51:57.854" v="910" actId="478"/>
          <ac:graphicFrameMkLst>
            <pc:docMk/>
            <pc:sldMk cId="3796698905" sldId="281"/>
            <ac:graphicFrameMk id="2" creationId="{E3859D33-3408-42BE-BF93-18D8B60E9C35}"/>
          </ac:graphicFrameMkLst>
        </pc:graphicFrameChg>
        <pc:graphicFrameChg chg="add mod modGraphic">
          <ac:chgData name="Mauricio Alexander Muñoz Castro" userId="d60a6c3c58f73587" providerId="LiveId" clId="{96C82E1D-B598-41B7-99AA-6F943D080B08}" dt="2024-01-09T04:28:47.651" v="1099" actId="207"/>
          <ac:graphicFrameMkLst>
            <pc:docMk/>
            <pc:sldMk cId="3796698905" sldId="281"/>
            <ac:graphicFrameMk id="3" creationId="{EBE3FFE9-B0B8-43D0-AAD9-C19BE286BA74}"/>
          </ac:graphicFrameMkLst>
        </pc:graphicFrameChg>
      </pc:sldChg>
      <pc:sldChg chg="addSp delSp modSp add mod ord">
        <pc:chgData name="Mauricio Alexander Muñoz Castro" userId="d60a6c3c58f73587" providerId="LiveId" clId="{96C82E1D-B598-41B7-99AA-6F943D080B08}" dt="2024-01-09T04:27:49.584" v="1093" actId="207"/>
        <pc:sldMkLst>
          <pc:docMk/>
          <pc:sldMk cId="4207579338" sldId="282"/>
        </pc:sldMkLst>
        <pc:spChg chg="mod">
          <ac:chgData name="Mauricio Alexander Muñoz Castro" userId="d60a6c3c58f73587" providerId="LiveId" clId="{96C82E1D-B598-41B7-99AA-6F943D080B08}" dt="2024-01-09T04:19:15.013" v="1040" actId="1076"/>
          <ac:spMkLst>
            <pc:docMk/>
            <pc:sldMk cId="4207579338" sldId="282"/>
            <ac:spMk id="14" creationId="{00000000-0000-0000-0000-000000000000}"/>
          </ac:spMkLst>
        </pc:spChg>
        <pc:graphicFrameChg chg="add del mod">
          <ac:chgData name="Mauricio Alexander Muñoz Castro" userId="d60a6c3c58f73587" providerId="LiveId" clId="{96C82E1D-B598-41B7-99AA-6F943D080B08}" dt="2024-01-09T04:22:47.636" v="1042" actId="478"/>
          <ac:graphicFrameMkLst>
            <pc:docMk/>
            <pc:sldMk cId="4207579338" sldId="282"/>
            <ac:graphicFrameMk id="2" creationId="{EB00A0EF-BE4F-4543-B3EC-AF2B8C34D1FC}"/>
          </ac:graphicFrameMkLst>
        </pc:graphicFrameChg>
        <pc:graphicFrameChg chg="del modGraphic">
          <ac:chgData name="Mauricio Alexander Muñoz Castro" userId="d60a6c3c58f73587" providerId="LiveId" clId="{96C82E1D-B598-41B7-99AA-6F943D080B08}" dt="2024-01-09T04:18:48.913" v="1019" actId="478"/>
          <ac:graphicFrameMkLst>
            <pc:docMk/>
            <pc:sldMk cId="4207579338" sldId="282"/>
            <ac:graphicFrameMk id="3" creationId="{EBE3FFE9-B0B8-43D0-AAD9-C19BE286BA74}"/>
          </ac:graphicFrameMkLst>
        </pc:graphicFrameChg>
        <pc:graphicFrameChg chg="add mod modGraphic">
          <ac:chgData name="Mauricio Alexander Muñoz Castro" userId="d60a6c3c58f73587" providerId="LiveId" clId="{96C82E1D-B598-41B7-99AA-6F943D080B08}" dt="2024-01-09T04:27:49.584" v="1093" actId="207"/>
          <ac:graphicFrameMkLst>
            <pc:docMk/>
            <pc:sldMk cId="4207579338" sldId="282"/>
            <ac:graphicFrameMk id="4" creationId="{64EFDE26-B089-4BBB-A3F0-A705A7E90693}"/>
          </ac:graphicFrameMkLst>
        </pc:graphicFrameChg>
      </pc:sldChg>
      <pc:sldChg chg="addSp delSp modSp add mod">
        <pc:chgData name="Mauricio Alexander Muñoz Castro" userId="d60a6c3c58f73587" providerId="LiveId" clId="{96C82E1D-B598-41B7-99AA-6F943D080B08}" dt="2024-01-09T04:27:59.361" v="1094" actId="207"/>
        <pc:sldMkLst>
          <pc:docMk/>
          <pc:sldMk cId="1079403870" sldId="283"/>
        </pc:sldMkLst>
        <pc:graphicFrameChg chg="add mod modGraphic">
          <ac:chgData name="Mauricio Alexander Muñoz Castro" userId="d60a6c3c58f73587" providerId="LiveId" clId="{96C82E1D-B598-41B7-99AA-6F943D080B08}" dt="2024-01-09T04:27:59.361" v="1094" actId="207"/>
          <ac:graphicFrameMkLst>
            <pc:docMk/>
            <pc:sldMk cId="1079403870" sldId="283"/>
            <ac:graphicFrameMk id="2" creationId="{2397D36D-F989-4846-82B7-4E1918AE336E}"/>
          </ac:graphicFrameMkLst>
        </pc:graphicFrameChg>
        <pc:graphicFrameChg chg="del">
          <ac:chgData name="Mauricio Alexander Muñoz Castro" userId="d60a6c3c58f73587" providerId="LiveId" clId="{96C82E1D-B598-41B7-99AA-6F943D080B08}" dt="2024-01-09T04:23:39.265" v="1056" actId="478"/>
          <ac:graphicFrameMkLst>
            <pc:docMk/>
            <pc:sldMk cId="1079403870" sldId="283"/>
            <ac:graphicFrameMk id="4" creationId="{64EFDE26-B089-4BBB-A3F0-A705A7E90693}"/>
          </ac:graphicFrameMkLst>
        </pc:graphicFrameChg>
      </pc:sldChg>
      <pc:sldChg chg="addSp delSp modSp add mod">
        <pc:chgData name="Mauricio Alexander Muñoz Castro" userId="d60a6c3c58f73587" providerId="LiveId" clId="{96C82E1D-B598-41B7-99AA-6F943D080B08}" dt="2024-01-09T04:29:44.465" v="1137" actId="1076"/>
        <pc:sldMkLst>
          <pc:docMk/>
          <pc:sldMk cId="262036097" sldId="284"/>
        </pc:sldMkLst>
        <pc:spChg chg="mod">
          <ac:chgData name="Mauricio Alexander Muñoz Castro" userId="d60a6c3c58f73587" providerId="LiveId" clId="{96C82E1D-B598-41B7-99AA-6F943D080B08}" dt="2024-01-09T04:29:15.887" v="1132" actId="14100"/>
          <ac:spMkLst>
            <pc:docMk/>
            <pc:sldMk cId="262036097" sldId="284"/>
            <ac:spMk id="14" creationId="{00000000-0000-0000-0000-000000000000}"/>
          </ac:spMkLst>
        </pc:spChg>
        <pc:graphicFrameChg chg="del">
          <ac:chgData name="Mauricio Alexander Muñoz Castro" userId="d60a6c3c58f73587" providerId="LiveId" clId="{96C82E1D-B598-41B7-99AA-6F943D080B08}" dt="2024-01-09T04:28:59.370" v="1101" actId="478"/>
          <ac:graphicFrameMkLst>
            <pc:docMk/>
            <pc:sldMk cId="262036097" sldId="284"/>
            <ac:graphicFrameMk id="3" creationId="{EBE3FFE9-B0B8-43D0-AAD9-C19BE286BA74}"/>
          </ac:graphicFrameMkLst>
        </pc:graphicFrameChg>
        <pc:picChg chg="add mod">
          <ac:chgData name="Mauricio Alexander Muñoz Castro" userId="d60a6c3c58f73587" providerId="LiveId" clId="{96C82E1D-B598-41B7-99AA-6F943D080B08}" dt="2024-01-09T04:29:44.465" v="1137" actId="1076"/>
          <ac:picMkLst>
            <pc:docMk/>
            <pc:sldMk cId="262036097" sldId="284"/>
            <ac:picMk id="8" creationId="{AD0B345A-BFC9-497A-B98A-462432CA7286}"/>
          </ac:picMkLst>
        </pc:pic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oleObject" Target="file:///C:\Users\Usuario\Desktop\RENDICI&#211;N%20DE%20CUENTAS%20ENE%20A%20JUNIO%202024\reporte%20pqr%20enero%20a%20mayo%202024.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[reporte pqr enero a mayo 2024.xls]Hoja1!Tabla dinámica1</c:name>
    <c:fmtId val="4"/>
  </c:pivotSource>
  <c:chart>
    <c:autoTitleDeleted val="0"/>
    <c:pivotFmts>
      <c:pivotFmt>
        <c:idx val="0"/>
        <c:marker>
          <c:symbol val="none"/>
        </c:marker>
      </c:pivotFmt>
      <c:pivotFmt>
        <c:idx val="1"/>
        <c:marker>
          <c:symbol val="none"/>
        </c:marker>
      </c:pivotFmt>
      <c:pivotFmt>
        <c:idx val="2"/>
        <c:marker>
          <c:symbol val="none"/>
        </c:marker>
      </c:pivotFmt>
      <c:pivotFmt>
        <c:idx val="3"/>
        <c:marker>
          <c:symbol val="none"/>
        </c:marker>
      </c:pivotFmt>
      <c:pivotFmt>
        <c:idx val="4"/>
        <c:marker>
          <c:symbol val="none"/>
        </c:marker>
      </c:pivotFmt>
      <c:pivotFmt>
        <c:idx val="5"/>
        <c:marker>
          <c:symbol val="none"/>
        </c:marker>
      </c:pivotFmt>
      <c:pivotFmt>
        <c:idx val="6"/>
        <c:marker>
          <c:symbol val="none"/>
        </c:marker>
      </c:pivotFmt>
      <c:pivotFmt>
        <c:idx val="7"/>
        <c:marker>
          <c:symbol val="none"/>
        </c:marker>
      </c:pivotFmt>
      <c:pivotFmt>
        <c:idx val="8"/>
        <c:marker>
          <c:symbol val="none"/>
        </c:marker>
      </c:pivotFmt>
      <c:pivotFmt>
        <c:idx val="9"/>
        <c:marker>
          <c:symbol val="none"/>
        </c:marker>
      </c:pivotFmt>
      <c:pivotFmt>
        <c:idx val="10"/>
        <c:marker>
          <c:symbol val="none"/>
        </c:marker>
      </c:pivotFmt>
      <c:pivotFmt>
        <c:idx val="11"/>
        <c:marker>
          <c:symbol val="none"/>
        </c:marker>
      </c:pivotFmt>
      <c:pivotFmt>
        <c:idx val="12"/>
        <c:marker>
          <c:symbol val="none"/>
        </c:marker>
      </c:pivotFmt>
      <c:pivotFmt>
        <c:idx val="13"/>
        <c:marker>
          <c:symbol val="none"/>
        </c:marker>
      </c:pivotFmt>
      <c:pivotFmt>
        <c:idx val="14"/>
        <c:marker>
          <c:symbol val="none"/>
        </c:marker>
      </c:pivotFmt>
    </c:pivotFmts>
    <c:plotArea>
      <c:layout/>
      <c:barChart>
        <c:barDir val="col"/>
        <c:grouping val="stacked"/>
        <c:varyColors val="0"/>
        <c:ser>
          <c:idx val="0"/>
          <c:order val="0"/>
          <c:tx>
            <c:strRef>
              <c:f>Hoja1!$B$4:$B$5</c:f>
              <c:strCache>
                <c:ptCount val="1"/>
                <c:pt idx="0">
                  <c:v>1</c:v>
                </c:pt>
              </c:strCache>
            </c:strRef>
          </c:tx>
          <c:invertIfNegative val="0"/>
          <c:cat>
            <c:strRef>
              <c:f>Hoja1!$A$6:$A$27</c:f>
              <c:strCache>
                <c:ptCount val="21"/>
                <c:pt idx="0">
                  <c:v>ASMESALUD EPS-S</c:v>
                </c:pt>
                <c:pt idx="1">
                  <c:v>ASMET SALUD EPS-S</c:v>
                </c:pt>
                <c:pt idx="2">
                  <c:v>CLINICA NUEVA</c:v>
                </c:pt>
                <c:pt idx="3">
                  <c:v>COMPENSAR EPS</c:v>
                </c:pt>
                <c:pt idx="4">
                  <c:v>COOSALUD</c:v>
                </c:pt>
                <c:pt idx="5">
                  <c:v>COOSALUD EPSS</c:v>
                </c:pt>
                <c:pt idx="6">
                  <c:v>FAMISANAR EPS</c:v>
                </c:pt>
                <c:pt idx="7">
                  <c:v>IPS COMFANDI</c:v>
                </c:pt>
                <c:pt idx="8">
                  <c:v>NUEVA EPS</c:v>
                </c:pt>
                <c:pt idx="9">
                  <c:v>otra</c:v>
                </c:pt>
                <c:pt idx="10">
                  <c:v>otro</c:v>
                </c:pt>
                <c:pt idx="11">
                  <c:v>PRESENCIA DE RATAS</c:v>
                </c:pt>
                <c:pt idx="12">
                  <c:v>SALUD TOTAL</c:v>
                </c:pt>
                <c:pt idx="13">
                  <c:v>SANIDAD MILITAR</c:v>
                </c:pt>
                <c:pt idx="14">
                  <c:v>SANITAS</c:v>
                </c:pt>
                <c:pt idx="15">
                  <c:v>SANITAS EPS</c:v>
                </c:pt>
                <c:pt idx="16">
                  <c:v>SEGUROS BOLIVAR</c:v>
                </c:pt>
                <c:pt idx="17">
                  <c:v>Seguros del Estado</c:v>
                </c:pt>
                <c:pt idx="18">
                  <c:v>servicio occidental de salud eps sos</c:v>
                </c:pt>
                <c:pt idx="19">
                  <c:v>SOS</c:v>
                </c:pt>
                <c:pt idx="20">
                  <c:v>SURAMERICANA</c:v>
                </c:pt>
              </c:strCache>
            </c:strRef>
          </c:cat>
          <c:val>
            <c:numRef>
              <c:f>Hoja1!$B$6:$B$27</c:f>
              <c:numCache>
                <c:formatCode>General</c:formatCode>
                <c:ptCount val="21"/>
                <c:pt idx="4">
                  <c:v>28</c:v>
                </c:pt>
                <c:pt idx="6">
                  <c:v>3</c:v>
                </c:pt>
                <c:pt idx="7">
                  <c:v>1</c:v>
                </c:pt>
                <c:pt idx="8">
                  <c:v>17</c:v>
                </c:pt>
                <c:pt idx="9">
                  <c:v>3</c:v>
                </c:pt>
                <c:pt idx="10">
                  <c:v>4</c:v>
                </c:pt>
                <c:pt idx="14">
                  <c:v>14</c:v>
                </c:pt>
                <c:pt idx="15">
                  <c:v>1</c:v>
                </c:pt>
                <c:pt idx="17">
                  <c:v>1</c:v>
                </c:pt>
                <c:pt idx="18">
                  <c:v>1</c:v>
                </c:pt>
                <c:pt idx="19">
                  <c:v>6</c:v>
                </c:pt>
                <c:pt idx="20">
                  <c:v>1</c:v>
                </c:pt>
              </c:numCache>
            </c:numRef>
          </c:val>
          <c:extLst>
            <c:ext xmlns:c16="http://schemas.microsoft.com/office/drawing/2014/chart" uri="{C3380CC4-5D6E-409C-BE32-E72D297353CC}">
              <c16:uniqueId val="{00000000-8F67-4DBB-9549-AF3723F0D31E}"/>
            </c:ext>
          </c:extLst>
        </c:ser>
        <c:ser>
          <c:idx val="1"/>
          <c:order val="1"/>
          <c:tx>
            <c:strRef>
              <c:f>Hoja1!$C$4:$C$5</c:f>
              <c:strCache>
                <c:ptCount val="1"/>
                <c:pt idx="0">
                  <c:v>2</c:v>
                </c:pt>
              </c:strCache>
            </c:strRef>
          </c:tx>
          <c:invertIfNegative val="0"/>
          <c:cat>
            <c:strRef>
              <c:f>Hoja1!$A$6:$A$27</c:f>
              <c:strCache>
                <c:ptCount val="21"/>
                <c:pt idx="0">
                  <c:v>ASMESALUD EPS-S</c:v>
                </c:pt>
                <c:pt idx="1">
                  <c:v>ASMET SALUD EPS-S</c:v>
                </c:pt>
                <c:pt idx="2">
                  <c:v>CLINICA NUEVA</c:v>
                </c:pt>
                <c:pt idx="3">
                  <c:v>COMPENSAR EPS</c:v>
                </c:pt>
                <c:pt idx="4">
                  <c:v>COOSALUD</c:v>
                </c:pt>
                <c:pt idx="5">
                  <c:v>COOSALUD EPSS</c:v>
                </c:pt>
                <c:pt idx="6">
                  <c:v>FAMISANAR EPS</c:v>
                </c:pt>
                <c:pt idx="7">
                  <c:v>IPS COMFANDI</c:v>
                </c:pt>
                <c:pt idx="8">
                  <c:v>NUEVA EPS</c:v>
                </c:pt>
                <c:pt idx="9">
                  <c:v>otra</c:v>
                </c:pt>
                <c:pt idx="10">
                  <c:v>otro</c:v>
                </c:pt>
                <c:pt idx="11">
                  <c:v>PRESENCIA DE RATAS</c:v>
                </c:pt>
                <c:pt idx="12">
                  <c:v>SALUD TOTAL</c:v>
                </c:pt>
                <c:pt idx="13">
                  <c:v>SANIDAD MILITAR</c:v>
                </c:pt>
                <c:pt idx="14">
                  <c:v>SANITAS</c:v>
                </c:pt>
                <c:pt idx="15">
                  <c:v>SANITAS EPS</c:v>
                </c:pt>
                <c:pt idx="16">
                  <c:v>SEGUROS BOLIVAR</c:v>
                </c:pt>
                <c:pt idx="17">
                  <c:v>Seguros del Estado</c:v>
                </c:pt>
                <c:pt idx="18">
                  <c:v>servicio occidental de salud eps sos</c:v>
                </c:pt>
                <c:pt idx="19">
                  <c:v>SOS</c:v>
                </c:pt>
                <c:pt idx="20">
                  <c:v>SURAMERICANA</c:v>
                </c:pt>
              </c:strCache>
            </c:strRef>
          </c:cat>
          <c:val>
            <c:numRef>
              <c:f>Hoja1!$C$6:$C$27</c:f>
              <c:numCache>
                <c:formatCode>General</c:formatCode>
                <c:ptCount val="21"/>
                <c:pt idx="2">
                  <c:v>2</c:v>
                </c:pt>
                <c:pt idx="3">
                  <c:v>1</c:v>
                </c:pt>
                <c:pt idx="4">
                  <c:v>54</c:v>
                </c:pt>
                <c:pt idx="6">
                  <c:v>2</c:v>
                </c:pt>
                <c:pt idx="8">
                  <c:v>17</c:v>
                </c:pt>
                <c:pt idx="9">
                  <c:v>3</c:v>
                </c:pt>
                <c:pt idx="14">
                  <c:v>6</c:v>
                </c:pt>
                <c:pt idx="16">
                  <c:v>1</c:v>
                </c:pt>
                <c:pt idx="18">
                  <c:v>1</c:v>
                </c:pt>
                <c:pt idx="19">
                  <c:v>15</c:v>
                </c:pt>
              </c:numCache>
            </c:numRef>
          </c:val>
          <c:extLst>
            <c:ext xmlns:c16="http://schemas.microsoft.com/office/drawing/2014/chart" uri="{C3380CC4-5D6E-409C-BE32-E72D297353CC}">
              <c16:uniqueId val="{00000001-8F67-4DBB-9549-AF3723F0D31E}"/>
            </c:ext>
          </c:extLst>
        </c:ser>
        <c:ser>
          <c:idx val="2"/>
          <c:order val="2"/>
          <c:tx>
            <c:strRef>
              <c:f>Hoja1!$D$4:$D$5</c:f>
              <c:strCache>
                <c:ptCount val="1"/>
                <c:pt idx="0">
                  <c:v>3</c:v>
                </c:pt>
              </c:strCache>
            </c:strRef>
          </c:tx>
          <c:invertIfNegative val="0"/>
          <c:cat>
            <c:strRef>
              <c:f>Hoja1!$A$6:$A$27</c:f>
              <c:strCache>
                <c:ptCount val="21"/>
                <c:pt idx="0">
                  <c:v>ASMESALUD EPS-S</c:v>
                </c:pt>
                <c:pt idx="1">
                  <c:v>ASMET SALUD EPS-S</c:v>
                </c:pt>
                <c:pt idx="2">
                  <c:v>CLINICA NUEVA</c:v>
                </c:pt>
                <c:pt idx="3">
                  <c:v>COMPENSAR EPS</c:v>
                </c:pt>
                <c:pt idx="4">
                  <c:v>COOSALUD</c:v>
                </c:pt>
                <c:pt idx="5">
                  <c:v>COOSALUD EPSS</c:v>
                </c:pt>
                <c:pt idx="6">
                  <c:v>FAMISANAR EPS</c:v>
                </c:pt>
                <c:pt idx="7">
                  <c:v>IPS COMFANDI</c:v>
                </c:pt>
                <c:pt idx="8">
                  <c:v>NUEVA EPS</c:v>
                </c:pt>
                <c:pt idx="9">
                  <c:v>otra</c:v>
                </c:pt>
                <c:pt idx="10">
                  <c:v>otro</c:v>
                </c:pt>
                <c:pt idx="11">
                  <c:v>PRESENCIA DE RATAS</c:v>
                </c:pt>
                <c:pt idx="12">
                  <c:v>SALUD TOTAL</c:v>
                </c:pt>
                <c:pt idx="13">
                  <c:v>SANIDAD MILITAR</c:v>
                </c:pt>
                <c:pt idx="14">
                  <c:v>SANITAS</c:v>
                </c:pt>
                <c:pt idx="15">
                  <c:v>SANITAS EPS</c:v>
                </c:pt>
                <c:pt idx="16">
                  <c:v>SEGUROS BOLIVAR</c:v>
                </c:pt>
                <c:pt idx="17">
                  <c:v>Seguros del Estado</c:v>
                </c:pt>
                <c:pt idx="18">
                  <c:v>servicio occidental de salud eps sos</c:v>
                </c:pt>
                <c:pt idx="19">
                  <c:v>SOS</c:v>
                </c:pt>
                <c:pt idx="20">
                  <c:v>SURAMERICANA</c:v>
                </c:pt>
              </c:strCache>
            </c:strRef>
          </c:cat>
          <c:val>
            <c:numRef>
              <c:f>Hoja1!$D$6:$D$27</c:f>
              <c:numCache>
                <c:formatCode>General</c:formatCode>
                <c:ptCount val="21"/>
                <c:pt idx="0">
                  <c:v>1</c:v>
                </c:pt>
                <c:pt idx="3">
                  <c:v>1</c:v>
                </c:pt>
                <c:pt idx="4">
                  <c:v>20</c:v>
                </c:pt>
                <c:pt idx="6">
                  <c:v>2</c:v>
                </c:pt>
                <c:pt idx="8">
                  <c:v>16</c:v>
                </c:pt>
                <c:pt idx="9">
                  <c:v>2</c:v>
                </c:pt>
                <c:pt idx="13">
                  <c:v>1</c:v>
                </c:pt>
                <c:pt idx="14">
                  <c:v>4</c:v>
                </c:pt>
                <c:pt idx="15">
                  <c:v>1</c:v>
                </c:pt>
                <c:pt idx="19">
                  <c:v>3</c:v>
                </c:pt>
              </c:numCache>
            </c:numRef>
          </c:val>
          <c:extLst>
            <c:ext xmlns:c16="http://schemas.microsoft.com/office/drawing/2014/chart" uri="{C3380CC4-5D6E-409C-BE32-E72D297353CC}">
              <c16:uniqueId val="{00000002-8F67-4DBB-9549-AF3723F0D31E}"/>
            </c:ext>
          </c:extLst>
        </c:ser>
        <c:ser>
          <c:idx val="3"/>
          <c:order val="3"/>
          <c:tx>
            <c:strRef>
              <c:f>Hoja1!$E$4:$E$5</c:f>
              <c:strCache>
                <c:ptCount val="1"/>
                <c:pt idx="0">
                  <c:v>4</c:v>
                </c:pt>
              </c:strCache>
            </c:strRef>
          </c:tx>
          <c:invertIfNegative val="0"/>
          <c:cat>
            <c:strRef>
              <c:f>Hoja1!$A$6:$A$27</c:f>
              <c:strCache>
                <c:ptCount val="21"/>
                <c:pt idx="0">
                  <c:v>ASMESALUD EPS-S</c:v>
                </c:pt>
                <c:pt idx="1">
                  <c:v>ASMET SALUD EPS-S</c:v>
                </c:pt>
                <c:pt idx="2">
                  <c:v>CLINICA NUEVA</c:v>
                </c:pt>
                <c:pt idx="3">
                  <c:v>COMPENSAR EPS</c:v>
                </c:pt>
                <c:pt idx="4">
                  <c:v>COOSALUD</c:v>
                </c:pt>
                <c:pt idx="5">
                  <c:v>COOSALUD EPSS</c:v>
                </c:pt>
                <c:pt idx="6">
                  <c:v>FAMISANAR EPS</c:v>
                </c:pt>
                <c:pt idx="7">
                  <c:v>IPS COMFANDI</c:v>
                </c:pt>
                <c:pt idx="8">
                  <c:v>NUEVA EPS</c:v>
                </c:pt>
                <c:pt idx="9">
                  <c:v>otra</c:v>
                </c:pt>
                <c:pt idx="10">
                  <c:v>otro</c:v>
                </c:pt>
                <c:pt idx="11">
                  <c:v>PRESENCIA DE RATAS</c:v>
                </c:pt>
                <c:pt idx="12">
                  <c:v>SALUD TOTAL</c:v>
                </c:pt>
                <c:pt idx="13">
                  <c:v>SANIDAD MILITAR</c:v>
                </c:pt>
                <c:pt idx="14">
                  <c:v>SANITAS</c:v>
                </c:pt>
                <c:pt idx="15">
                  <c:v>SANITAS EPS</c:v>
                </c:pt>
                <c:pt idx="16">
                  <c:v>SEGUROS BOLIVAR</c:v>
                </c:pt>
                <c:pt idx="17">
                  <c:v>Seguros del Estado</c:v>
                </c:pt>
                <c:pt idx="18">
                  <c:v>servicio occidental de salud eps sos</c:v>
                </c:pt>
                <c:pt idx="19">
                  <c:v>SOS</c:v>
                </c:pt>
                <c:pt idx="20">
                  <c:v>SURAMERICANA</c:v>
                </c:pt>
              </c:strCache>
            </c:strRef>
          </c:cat>
          <c:val>
            <c:numRef>
              <c:f>Hoja1!$E$6:$E$27</c:f>
              <c:numCache>
                <c:formatCode>General</c:formatCode>
                <c:ptCount val="21"/>
                <c:pt idx="1">
                  <c:v>1</c:v>
                </c:pt>
                <c:pt idx="3">
                  <c:v>1</c:v>
                </c:pt>
                <c:pt idx="4">
                  <c:v>65</c:v>
                </c:pt>
                <c:pt idx="8">
                  <c:v>16</c:v>
                </c:pt>
                <c:pt idx="9">
                  <c:v>5</c:v>
                </c:pt>
                <c:pt idx="12">
                  <c:v>1</c:v>
                </c:pt>
                <c:pt idx="14">
                  <c:v>5</c:v>
                </c:pt>
                <c:pt idx="18">
                  <c:v>1</c:v>
                </c:pt>
                <c:pt idx="19">
                  <c:v>9</c:v>
                </c:pt>
              </c:numCache>
            </c:numRef>
          </c:val>
          <c:extLst>
            <c:ext xmlns:c16="http://schemas.microsoft.com/office/drawing/2014/chart" uri="{C3380CC4-5D6E-409C-BE32-E72D297353CC}">
              <c16:uniqueId val="{00000003-8F67-4DBB-9549-AF3723F0D31E}"/>
            </c:ext>
          </c:extLst>
        </c:ser>
        <c:ser>
          <c:idx val="4"/>
          <c:order val="4"/>
          <c:tx>
            <c:strRef>
              <c:f>Hoja1!$F$4:$F$5</c:f>
              <c:strCache>
                <c:ptCount val="1"/>
                <c:pt idx="0">
                  <c:v>5</c:v>
                </c:pt>
              </c:strCache>
            </c:strRef>
          </c:tx>
          <c:invertIfNegative val="0"/>
          <c:cat>
            <c:strRef>
              <c:f>Hoja1!$A$6:$A$27</c:f>
              <c:strCache>
                <c:ptCount val="21"/>
                <c:pt idx="0">
                  <c:v>ASMESALUD EPS-S</c:v>
                </c:pt>
                <c:pt idx="1">
                  <c:v>ASMET SALUD EPS-S</c:v>
                </c:pt>
                <c:pt idx="2">
                  <c:v>CLINICA NUEVA</c:v>
                </c:pt>
                <c:pt idx="3">
                  <c:v>COMPENSAR EPS</c:v>
                </c:pt>
                <c:pt idx="4">
                  <c:v>COOSALUD</c:v>
                </c:pt>
                <c:pt idx="5">
                  <c:v>COOSALUD EPSS</c:v>
                </c:pt>
                <c:pt idx="6">
                  <c:v>FAMISANAR EPS</c:v>
                </c:pt>
                <c:pt idx="7">
                  <c:v>IPS COMFANDI</c:v>
                </c:pt>
                <c:pt idx="8">
                  <c:v>NUEVA EPS</c:v>
                </c:pt>
                <c:pt idx="9">
                  <c:v>otra</c:v>
                </c:pt>
                <c:pt idx="10">
                  <c:v>otro</c:v>
                </c:pt>
                <c:pt idx="11">
                  <c:v>PRESENCIA DE RATAS</c:v>
                </c:pt>
                <c:pt idx="12">
                  <c:v>SALUD TOTAL</c:v>
                </c:pt>
                <c:pt idx="13">
                  <c:v>SANIDAD MILITAR</c:v>
                </c:pt>
                <c:pt idx="14">
                  <c:v>SANITAS</c:v>
                </c:pt>
                <c:pt idx="15">
                  <c:v>SANITAS EPS</c:v>
                </c:pt>
                <c:pt idx="16">
                  <c:v>SEGUROS BOLIVAR</c:v>
                </c:pt>
                <c:pt idx="17">
                  <c:v>Seguros del Estado</c:v>
                </c:pt>
                <c:pt idx="18">
                  <c:v>servicio occidental de salud eps sos</c:v>
                </c:pt>
                <c:pt idx="19">
                  <c:v>SOS</c:v>
                </c:pt>
                <c:pt idx="20">
                  <c:v>SURAMERICANA</c:v>
                </c:pt>
              </c:strCache>
            </c:strRef>
          </c:cat>
          <c:val>
            <c:numRef>
              <c:f>Hoja1!$F$6:$F$27</c:f>
              <c:numCache>
                <c:formatCode>General</c:formatCode>
                <c:ptCount val="21"/>
                <c:pt idx="4">
                  <c:v>71</c:v>
                </c:pt>
                <c:pt idx="5">
                  <c:v>1</c:v>
                </c:pt>
                <c:pt idx="6">
                  <c:v>1</c:v>
                </c:pt>
                <c:pt idx="8">
                  <c:v>19</c:v>
                </c:pt>
                <c:pt idx="9">
                  <c:v>4</c:v>
                </c:pt>
                <c:pt idx="11">
                  <c:v>1</c:v>
                </c:pt>
                <c:pt idx="14">
                  <c:v>7</c:v>
                </c:pt>
                <c:pt idx="19">
                  <c:v>13</c:v>
                </c:pt>
              </c:numCache>
            </c:numRef>
          </c:val>
          <c:extLst>
            <c:ext xmlns:c16="http://schemas.microsoft.com/office/drawing/2014/chart" uri="{C3380CC4-5D6E-409C-BE32-E72D297353CC}">
              <c16:uniqueId val="{00000004-8F67-4DBB-9549-AF3723F0D31E}"/>
            </c:ext>
          </c:extLst>
        </c:ser>
        <c:dLbls>
          <c:showLegendKey val="0"/>
          <c:showVal val="0"/>
          <c:showCatName val="0"/>
          <c:showSerName val="0"/>
          <c:showPercent val="0"/>
          <c:showBubbleSize val="0"/>
        </c:dLbls>
        <c:gapWidth val="150"/>
        <c:overlap val="100"/>
        <c:axId val="1039816975"/>
        <c:axId val="1"/>
      </c:barChart>
      <c:catAx>
        <c:axId val="1039816975"/>
        <c:scaling>
          <c:orientation val="minMax"/>
        </c:scaling>
        <c:delete val="0"/>
        <c:axPos val="b"/>
        <c:numFmt formatCode="General" sourceLinked="1"/>
        <c:majorTickMark val="out"/>
        <c:minorTickMark val="none"/>
        <c:tickLblPos val="nextTo"/>
        <c:txPr>
          <a:bodyPr/>
          <a:lstStyle/>
          <a:p>
            <a:pPr>
              <a:defRPr sz="600"/>
            </a:pPr>
            <a:endParaRPr lang="es-CO"/>
          </a:p>
        </c:txPr>
        <c:crossAx val="1"/>
        <c:crosses val="autoZero"/>
        <c:auto val="0"/>
        <c:lblAlgn val="ctr"/>
        <c:lblOffset val="100"/>
        <c:noMultiLvlLbl val="0"/>
      </c:catAx>
      <c:valAx>
        <c:axId val="1"/>
        <c:scaling>
          <c:orientation val="minMax"/>
        </c:scaling>
        <c:delete val="0"/>
        <c:axPos val="l"/>
        <c:majorGridlines/>
        <c:numFmt formatCode="General" sourceLinked="1"/>
        <c:majorTickMark val="out"/>
        <c:minorTickMark val="none"/>
        <c:tickLblPos val="nextTo"/>
        <c:crossAx val="1039816975"/>
        <c:crosses val="autoZero"/>
        <c:crossBetween val="between"/>
      </c:valAx>
    </c:plotArea>
    <c:legend>
      <c:legendPos val="r"/>
      <c:overlay val="0"/>
    </c:legend>
    <c:plotVisOnly val="1"/>
    <c:dispBlanksAs val="gap"/>
    <c:showDLblsOverMax val="0"/>
  </c:chart>
  <c:externalData r:id="rId2">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p:cNvSpPr>
            <a:spLocks noGrp="1"/>
          </p:cNvSpPr>
          <p:nvPr>
            <p:ph type="dt" sz="half" idx="10"/>
          </p:nvPr>
        </p:nvSpPr>
        <p:spPr/>
        <p:txBody>
          <a:bodyPr/>
          <a:lstStyle/>
          <a:p>
            <a:fld id="{D5121E81-720B-44B8-AB50-0E85DED50F25}" type="datetimeFigureOut">
              <a:rPr lang="es-CO" smtClean="0"/>
              <a:t>27/06/2024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A8EF5BD8-A8A5-409B-95C1-E60A16030DB4}" type="slidenum">
              <a:rPr lang="es-CO" smtClean="0"/>
              <a:t>‹Nº›</a:t>
            </a:fld>
            <a:endParaRPr lang="es-CO"/>
          </a:p>
        </p:txBody>
      </p:sp>
    </p:spTree>
    <p:extLst>
      <p:ext uri="{BB962C8B-B14F-4D97-AF65-F5344CB8AC3E}">
        <p14:creationId xmlns:p14="http://schemas.microsoft.com/office/powerpoint/2010/main" val="2379923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D5121E81-720B-44B8-AB50-0E85DED50F25}" type="datetimeFigureOut">
              <a:rPr lang="es-CO" smtClean="0"/>
              <a:t>27/06/2024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A8EF5BD8-A8A5-409B-95C1-E60A16030DB4}" type="slidenum">
              <a:rPr lang="es-CO" smtClean="0"/>
              <a:t>‹Nº›</a:t>
            </a:fld>
            <a:endParaRPr lang="es-CO"/>
          </a:p>
        </p:txBody>
      </p:sp>
    </p:spTree>
    <p:extLst>
      <p:ext uri="{BB962C8B-B14F-4D97-AF65-F5344CB8AC3E}">
        <p14:creationId xmlns:p14="http://schemas.microsoft.com/office/powerpoint/2010/main" val="1984178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D5121E81-720B-44B8-AB50-0E85DED50F25}" type="datetimeFigureOut">
              <a:rPr lang="es-CO" smtClean="0"/>
              <a:t>27/06/2024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A8EF5BD8-A8A5-409B-95C1-E60A16030DB4}" type="slidenum">
              <a:rPr lang="es-CO" smtClean="0"/>
              <a:t>‹Nº›</a:t>
            </a:fld>
            <a:endParaRPr lang="es-CO"/>
          </a:p>
        </p:txBody>
      </p:sp>
    </p:spTree>
    <p:extLst>
      <p:ext uri="{BB962C8B-B14F-4D97-AF65-F5344CB8AC3E}">
        <p14:creationId xmlns:p14="http://schemas.microsoft.com/office/powerpoint/2010/main" val="2714811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D5121E81-720B-44B8-AB50-0E85DED50F25}" type="datetimeFigureOut">
              <a:rPr lang="es-CO" smtClean="0"/>
              <a:t>27/06/2024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A8EF5BD8-A8A5-409B-95C1-E60A16030DB4}" type="slidenum">
              <a:rPr lang="es-CO" smtClean="0"/>
              <a:t>‹Nº›</a:t>
            </a:fld>
            <a:endParaRPr lang="es-CO"/>
          </a:p>
        </p:txBody>
      </p:sp>
    </p:spTree>
    <p:extLst>
      <p:ext uri="{BB962C8B-B14F-4D97-AF65-F5344CB8AC3E}">
        <p14:creationId xmlns:p14="http://schemas.microsoft.com/office/powerpoint/2010/main" val="1976860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D5121E81-720B-44B8-AB50-0E85DED50F25}" type="datetimeFigureOut">
              <a:rPr lang="es-CO" smtClean="0"/>
              <a:t>27/06/2024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A8EF5BD8-A8A5-409B-95C1-E60A16030DB4}" type="slidenum">
              <a:rPr lang="es-CO" smtClean="0"/>
              <a:t>‹Nº›</a:t>
            </a:fld>
            <a:endParaRPr lang="es-CO"/>
          </a:p>
        </p:txBody>
      </p:sp>
    </p:spTree>
    <p:extLst>
      <p:ext uri="{BB962C8B-B14F-4D97-AF65-F5344CB8AC3E}">
        <p14:creationId xmlns:p14="http://schemas.microsoft.com/office/powerpoint/2010/main" val="3077331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D5121E81-720B-44B8-AB50-0E85DED50F25}" type="datetimeFigureOut">
              <a:rPr lang="es-CO" smtClean="0"/>
              <a:t>27/06/2024</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A8EF5BD8-A8A5-409B-95C1-E60A16030DB4}" type="slidenum">
              <a:rPr lang="es-CO" smtClean="0"/>
              <a:t>‹Nº›</a:t>
            </a:fld>
            <a:endParaRPr lang="es-CO"/>
          </a:p>
        </p:txBody>
      </p:sp>
    </p:spTree>
    <p:extLst>
      <p:ext uri="{BB962C8B-B14F-4D97-AF65-F5344CB8AC3E}">
        <p14:creationId xmlns:p14="http://schemas.microsoft.com/office/powerpoint/2010/main" val="3991966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D5121E81-720B-44B8-AB50-0E85DED50F25}" type="datetimeFigureOut">
              <a:rPr lang="es-CO" smtClean="0"/>
              <a:t>27/06/2024</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A8EF5BD8-A8A5-409B-95C1-E60A16030DB4}" type="slidenum">
              <a:rPr lang="es-CO" smtClean="0"/>
              <a:t>‹Nº›</a:t>
            </a:fld>
            <a:endParaRPr lang="es-CO"/>
          </a:p>
        </p:txBody>
      </p:sp>
    </p:spTree>
    <p:extLst>
      <p:ext uri="{BB962C8B-B14F-4D97-AF65-F5344CB8AC3E}">
        <p14:creationId xmlns:p14="http://schemas.microsoft.com/office/powerpoint/2010/main" val="1757988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D5121E81-720B-44B8-AB50-0E85DED50F25}" type="datetimeFigureOut">
              <a:rPr lang="es-CO" smtClean="0"/>
              <a:t>27/06/2024</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A8EF5BD8-A8A5-409B-95C1-E60A16030DB4}" type="slidenum">
              <a:rPr lang="es-CO" smtClean="0"/>
              <a:t>‹Nº›</a:t>
            </a:fld>
            <a:endParaRPr lang="es-CO"/>
          </a:p>
        </p:txBody>
      </p:sp>
    </p:spTree>
    <p:extLst>
      <p:ext uri="{BB962C8B-B14F-4D97-AF65-F5344CB8AC3E}">
        <p14:creationId xmlns:p14="http://schemas.microsoft.com/office/powerpoint/2010/main" val="3602054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5121E81-720B-44B8-AB50-0E85DED50F25}" type="datetimeFigureOut">
              <a:rPr lang="es-CO" smtClean="0"/>
              <a:t>27/06/2024</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A8EF5BD8-A8A5-409B-95C1-E60A16030DB4}" type="slidenum">
              <a:rPr lang="es-CO" smtClean="0"/>
              <a:t>‹Nº›</a:t>
            </a:fld>
            <a:endParaRPr lang="es-CO"/>
          </a:p>
        </p:txBody>
      </p:sp>
    </p:spTree>
    <p:extLst>
      <p:ext uri="{BB962C8B-B14F-4D97-AF65-F5344CB8AC3E}">
        <p14:creationId xmlns:p14="http://schemas.microsoft.com/office/powerpoint/2010/main" val="1136870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D5121E81-720B-44B8-AB50-0E85DED50F25}" type="datetimeFigureOut">
              <a:rPr lang="es-CO" smtClean="0"/>
              <a:t>27/06/2024</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A8EF5BD8-A8A5-409B-95C1-E60A16030DB4}" type="slidenum">
              <a:rPr lang="es-CO" smtClean="0"/>
              <a:t>‹Nº›</a:t>
            </a:fld>
            <a:endParaRPr lang="es-CO"/>
          </a:p>
        </p:txBody>
      </p:sp>
    </p:spTree>
    <p:extLst>
      <p:ext uri="{BB962C8B-B14F-4D97-AF65-F5344CB8AC3E}">
        <p14:creationId xmlns:p14="http://schemas.microsoft.com/office/powerpoint/2010/main" val="3104377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D5121E81-720B-44B8-AB50-0E85DED50F25}" type="datetimeFigureOut">
              <a:rPr lang="es-CO" smtClean="0"/>
              <a:t>27/06/2024</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A8EF5BD8-A8A5-409B-95C1-E60A16030DB4}" type="slidenum">
              <a:rPr lang="es-CO" smtClean="0"/>
              <a:t>‹Nº›</a:t>
            </a:fld>
            <a:endParaRPr lang="es-CO"/>
          </a:p>
        </p:txBody>
      </p:sp>
    </p:spTree>
    <p:extLst>
      <p:ext uri="{BB962C8B-B14F-4D97-AF65-F5344CB8AC3E}">
        <p14:creationId xmlns:p14="http://schemas.microsoft.com/office/powerpoint/2010/main" val="1195105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121E81-720B-44B8-AB50-0E85DED50F25}" type="datetimeFigureOut">
              <a:rPr lang="es-CO" smtClean="0"/>
              <a:t>27/06/2024</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F5BD8-A8A5-409B-95C1-E60A16030DB4}" type="slidenum">
              <a:rPr lang="es-CO" smtClean="0"/>
              <a:t>‹Nº›</a:t>
            </a:fld>
            <a:endParaRPr lang="es-CO"/>
          </a:p>
        </p:txBody>
      </p:sp>
    </p:spTree>
    <p:extLst>
      <p:ext uri="{BB962C8B-B14F-4D97-AF65-F5344CB8AC3E}">
        <p14:creationId xmlns:p14="http://schemas.microsoft.com/office/powerpoint/2010/main" val="1849519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0.jpg"/><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jp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59.jpeg"/><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64.jpeg"/><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66.jpeg"/><Relationship Id="rId4" Type="http://schemas.openxmlformats.org/officeDocument/2006/relationships/image" Target="../media/image65.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68.png"/><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0.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2.jpeg"/><Relationship Id="rId4" Type="http://schemas.openxmlformats.org/officeDocument/2006/relationships/image" Target="../media/image71.jpe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3.jp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4.jp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2.png"/><Relationship Id="rId7" Type="http://schemas.openxmlformats.org/officeDocument/2006/relationships/image" Target="../media/image8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8.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90.jpeg"/><Relationship Id="rId4" Type="http://schemas.openxmlformats.org/officeDocument/2006/relationships/image" Target="../media/image89.jpe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10" name="Subtítulo 2"/>
          <p:cNvSpPr txBox="1">
            <a:spLocks/>
          </p:cNvSpPr>
          <p:nvPr/>
        </p:nvSpPr>
        <p:spPr>
          <a:xfrm>
            <a:off x="976623" y="-464450"/>
            <a:ext cx="9342423" cy="19558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s-ES" sz="3600" dirty="0">
              <a:latin typeface="Franklin Gothic Demi Cond" panose="020B0706030402020204" pitchFamily="34" charset="0"/>
            </a:endParaRPr>
          </a:p>
          <a:p>
            <a:endParaRPr lang="es-ES" sz="3600" dirty="0">
              <a:latin typeface="Franklin Gothic Demi Cond" panose="020B0706030402020204" pitchFamily="34" charset="0"/>
            </a:endParaRPr>
          </a:p>
          <a:p>
            <a:r>
              <a:rPr lang="es-ES" sz="3600" dirty="0">
                <a:latin typeface="Franklin Gothic Demi Cond" panose="020B0706030402020204" pitchFamily="34" charset="0"/>
              </a:rPr>
              <a:t>Secretaría de Salud y Protección Social</a:t>
            </a:r>
            <a:endParaRPr lang="es-CO" sz="3600" dirty="0">
              <a:latin typeface="Franklin Gothic Demi Cond" panose="020B0706030402020204" pitchFamily="34" charset="0"/>
            </a:endParaRPr>
          </a:p>
          <a:p>
            <a:endParaRPr lang="es-ES" sz="3600" dirty="0">
              <a:latin typeface="Franklin Gothic Demi Cond" panose="020B0706030402020204" pitchFamily="34" charset="0"/>
            </a:endParaRPr>
          </a:p>
          <a:p>
            <a:endParaRPr lang="es-ES" sz="3600" dirty="0">
              <a:latin typeface="Franklin Gothic Demi Cond" panose="020B0706030402020204" pitchFamily="34" charset="0"/>
            </a:endParaRPr>
          </a:p>
        </p:txBody>
      </p:sp>
      <p:pic>
        <p:nvPicPr>
          <p:cNvPr id="2" name="Imagen 1"/>
          <p:cNvPicPr>
            <a:picLocks noChangeAspect="1"/>
          </p:cNvPicPr>
          <p:nvPr/>
        </p:nvPicPr>
        <p:blipFill>
          <a:blip r:embed="rId4"/>
          <a:stretch>
            <a:fillRect/>
          </a:stretch>
        </p:blipFill>
        <p:spPr>
          <a:xfrm>
            <a:off x="3773499" y="1570569"/>
            <a:ext cx="3992309" cy="3649873"/>
          </a:xfrm>
          <a:prstGeom prst="rect">
            <a:avLst/>
          </a:prstGeom>
        </p:spPr>
      </p:pic>
    </p:spTree>
    <p:extLst>
      <p:ext uri="{BB962C8B-B14F-4D97-AF65-F5344CB8AC3E}">
        <p14:creationId xmlns:p14="http://schemas.microsoft.com/office/powerpoint/2010/main" val="3344473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9" name="CuadroTexto 8"/>
          <p:cNvSpPr txBox="1"/>
          <p:nvPr/>
        </p:nvSpPr>
        <p:spPr>
          <a:xfrm>
            <a:off x="1179576" y="467215"/>
            <a:ext cx="9454896" cy="1292662"/>
          </a:xfrm>
          <a:prstGeom prst="rect">
            <a:avLst/>
          </a:prstGeom>
          <a:noFill/>
        </p:spPr>
        <p:txBody>
          <a:bodyPr wrap="square" rtlCol="0">
            <a:spAutoFit/>
          </a:bodyPr>
          <a:lstStyle/>
          <a:p>
            <a:pPr algn="ctr"/>
            <a:r>
              <a:rPr lang="es-ES" sz="2600" b="1" dirty="0">
                <a:latin typeface="Arial" panose="020B0604020202020204" pitchFamily="34" charset="0"/>
                <a:cs typeface="Arial" panose="020B0604020202020204" pitchFamily="34" charset="0"/>
              </a:rPr>
              <a:t>ATENCION BROTE TIPO II </a:t>
            </a:r>
          </a:p>
          <a:p>
            <a:pPr algn="ctr"/>
            <a:r>
              <a:rPr lang="es-ES" sz="2600" b="1" dirty="0">
                <a:latin typeface="Arial" panose="020B0604020202020204" pitchFamily="34" charset="0"/>
                <a:cs typeface="Arial" panose="020B0604020202020204" pitchFamily="34" charset="0"/>
              </a:rPr>
              <a:t>DENGUE</a:t>
            </a:r>
          </a:p>
          <a:p>
            <a:pPr marL="457200" indent="-457200">
              <a:buFont typeface="Arial" panose="020B0604020202020204" pitchFamily="34" charset="0"/>
              <a:buChar char="•"/>
            </a:pPr>
            <a:endParaRPr lang="es-CO" sz="2600" b="1" dirty="0">
              <a:latin typeface="Arial" panose="020B0604020202020204" pitchFamily="34" charset="0"/>
              <a:cs typeface="Arial" panose="020B0604020202020204" pitchFamily="34" charset="0"/>
            </a:endParaRPr>
          </a:p>
        </p:txBody>
      </p:sp>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7439" y="1389888"/>
            <a:ext cx="2846832" cy="2135124"/>
          </a:xfrm>
          <a:prstGeom prst="rect">
            <a:avLst/>
          </a:prstGeom>
        </p:spPr>
      </p:pic>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6928" y="1389888"/>
            <a:ext cx="3803904" cy="2852928"/>
          </a:xfrm>
          <a:prstGeom prst="rect">
            <a:avLst/>
          </a:prstGeom>
        </p:spPr>
      </p:pic>
      <p:pic>
        <p:nvPicPr>
          <p:cNvPr id="12" name="Imagen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59392" y="2227091"/>
            <a:ext cx="3085720" cy="4297993"/>
          </a:xfrm>
          <a:prstGeom prst="rect">
            <a:avLst/>
          </a:prstGeom>
        </p:spPr>
      </p:pic>
    </p:spTree>
    <p:extLst>
      <p:ext uri="{BB962C8B-B14F-4D97-AF65-F5344CB8AC3E}">
        <p14:creationId xmlns:p14="http://schemas.microsoft.com/office/powerpoint/2010/main" val="1778556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9" name="CuadroTexto 8"/>
          <p:cNvSpPr txBox="1"/>
          <p:nvPr/>
        </p:nvSpPr>
        <p:spPr>
          <a:xfrm>
            <a:off x="1179576" y="467215"/>
            <a:ext cx="9454896" cy="5170646"/>
          </a:xfrm>
          <a:prstGeom prst="rect">
            <a:avLst/>
          </a:prstGeom>
          <a:noFill/>
        </p:spPr>
        <p:txBody>
          <a:bodyPr wrap="square" rtlCol="0">
            <a:spAutoFit/>
          </a:bodyPr>
          <a:lstStyle/>
          <a:p>
            <a:pPr algn="ctr"/>
            <a:r>
              <a:rPr lang="es-ES" sz="2600" b="1" dirty="0">
                <a:latin typeface="Arial" panose="020B0604020202020204" pitchFamily="34" charset="0"/>
                <a:cs typeface="Arial" panose="020B0604020202020204" pitchFamily="34" charset="0"/>
              </a:rPr>
              <a:t>ATENCION BROTE TIPO II </a:t>
            </a:r>
          </a:p>
          <a:p>
            <a:pPr algn="ctr"/>
            <a:r>
              <a:rPr lang="es-ES" sz="2600" b="1" dirty="0">
                <a:latin typeface="Arial" panose="020B0604020202020204" pitchFamily="34" charset="0"/>
                <a:cs typeface="Arial" panose="020B0604020202020204" pitchFamily="34" charset="0"/>
              </a:rPr>
              <a:t>DENGUE</a:t>
            </a:r>
          </a:p>
          <a:p>
            <a:pPr marL="457200" indent="-457200">
              <a:buFont typeface="Arial" panose="020B0604020202020204" pitchFamily="34" charset="0"/>
              <a:buChar char="•"/>
            </a:pPr>
            <a:endParaRPr lang="es-ES" b="1" dirty="0">
              <a:latin typeface="Arial" panose="020B0604020202020204" pitchFamily="34" charset="0"/>
              <a:cs typeface="Arial" panose="020B0604020202020204" pitchFamily="34" charset="0"/>
            </a:endParaRPr>
          </a:p>
          <a:p>
            <a:endParaRPr lang="es-ES" sz="2000" b="1"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s-ES" sz="2000" b="1" dirty="0">
                <a:latin typeface="Arial" panose="020B0604020202020204" pitchFamily="34" charset="0"/>
                <a:cs typeface="Arial" panose="020B0604020202020204" pitchFamily="34" charset="0"/>
              </a:rPr>
              <a:t>INSPECCIÓN, VIGILANCIA Y CONTROL A IE.</a:t>
            </a:r>
          </a:p>
          <a:p>
            <a:pPr marL="457200" indent="-457200">
              <a:buFont typeface="Arial" panose="020B0604020202020204" pitchFamily="34" charset="0"/>
              <a:buChar char="•"/>
            </a:pPr>
            <a:r>
              <a:rPr lang="es-ES" sz="2000" b="1" dirty="0">
                <a:latin typeface="Arial" panose="020B0604020202020204" pitchFamily="34" charset="0"/>
                <a:cs typeface="Arial" panose="020B0604020202020204" pitchFamily="34" charset="0"/>
              </a:rPr>
              <a:t>DESTRUCCIÓN FISICA DE CRIADEROS.</a:t>
            </a:r>
          </a:p>
          <a:p>
            <a:pPr marL="457200" indent="-457200">
              <a:buFont typeface="Arial" panose="020B0604020202020204" pitchFamily="34" charset="0"/>
              <a:buChar char="•"/>
            </a:pPr>
            <a:r>
              <a:rPr lang="es-ES" sz="2000" b="1" dirty="0">
                <a:latin typeface="Arial" panose="020B0604020202020204" pitchFamily="34" charset="0"/>
                <a:cs typeface="Arial" panose="020B0604020202020204" pitchFamily="34" charset="0"/>
              </a:rPr>
              <a:t>FUMIGACIÓN COMUNAS 1,2,7 Y ZARAGOZA.</a:t>
            </a:r>
          </a:p>
          <a:p>
            <a:pPr marL="457200" indent="-457200">
              <a:buFont typeface="Arial" panose="020B0604020202020204" pitchFamily="34" charset="0"/>
              <a:buChar char="•"/>
            </a:pPr>
            <a:r>
              <a:rPr lang="es-ES" sz="2000" b="1" dirty="0">
                <a:latin typeface="Arial" panose="020B0604020202020204" pitchFamily="34" charset="0"/>
                <a:cs typeface="Arial" panose="020B0604020202020204" pitchFamily="34" charset="0"/>
              </a:rPr>
              <a:t>FUMIGACIÓN DE IE PRIORIZADAS POR INCREMENTODE CASOS.</a:t>
            </a:r>
          </a:p>
          <a:p>
            <a:pPr marL="457200" indent="-457200">
              <a:buFont typeface="Arial" panose="020B0604020202020204" pitchFamily="34" charset="0"/>
              <a:buChar char="•"/>
            </a:pPr>
            <a:r>
              <a:rPr lang="es-ES" sz="2000" b="1" dirty="0">
                <a:latin typeface="Arial" panose="020B0604020202020204" pitchFamily="34" charset="0"/>
                <a:cs typeface="Arial" panose="020B0604020202020204" pitchFamily="34" charset="0"/>
              </a:rPr>
              <a:t>SEGUIMIENTO A PARQUES Y OBRAS EN EJECUCIÓN.</a:t>
            </a:r>
          </a:p>
          <a:p>
            <a:pPr marL="457200" indent="-457200">
              <a:buFont typeface="Arial" panose="020B0604020202020204" pitchFamily="34" charset="0"/>
              <a:buChar char="•"/>
            </a:pPr>
            <a:r>
              <a:rPr lang="es-ES" sz="2000" b="1" dirty="0">
                <a:latin typeface="Arial" panose="020B0604020202020204" pitchFamily="34" charset="0"/>
                <a:cs typeface="Arial" panose="020B0604020202020204" pitchFamily="34" charset="0"/>
              </a:rPr>
              <a:t>AUDITORIA DE HISTORIAS CLINICAS.</a:t>
            </a:r>
          </a:p>
          <a:p>
            <a:pPr marL="457200" indent="-457200">
              <a:buFont typeface="Arial" panose="020B0604020202020204" pitchFamily="34" charset="0"/>
              <a:buChar char="•"/>
            </a:pPr>
            <a:r>
              <a:rPr lang="es-ES" sz="2000" b="1" dirty="0">
                <a:latin typeface="Arial" panose="020B0604020202020204" pitchFamily="34" charset="0"/>
                <a:cs typeface="Arial" panose="020B0604020202020204" pitchFamily="34" charset="0"/>
              </a:rPr>
              <a:t>AUDITORIA A 3 IPS CON SERVICIO DE URGENCIAS.</a:t>
            </a:r>
          </a:p>
          <a:p>
            <a:pPr marL="342900" indent="-342900">
              <a:buFont typeface="Arial"/>
              <a:buChar char="•"/>
            </a:pPr>
            <a:r>
              <a:rPr lang="es-ES" sz="2000" b="1" dirty="0">
                <a:latin typeface="Arial" panose="020B0604020202020204" pitchFamily="34" charset="0"/>
                <a:cs typeface="Arial" panose="020B0604020202020204" pitchFamily="34" charset="0"/>
              </a:rPr>
              <a:t> SE REALIZARON 2 COVE Y 2 COVECOM, ENFOCADO EN DENGUE</a:t>
            </a:r>
          </a:p>
          <a:p>
            <a:pPr marL="342900" indent="-342900">
              <a:buFont typeface="Arial"/>
              <a:buChar char="•"/>
            </a:pPr>
            <a:r>
              <a:rPr lang="es-ES" sz="2000" b="1" dirty="0">
                <a:latin typeface="Arial" panose="020B0604020202020204" pitchFamily="34" charset="0"/>
                <a:cs typeface="Arial" panose="020B0604020202020204" pitchFamily="34" charset="0"/>
              </a:rPr>
              <a:t> UNIDADES DE ANALISIS</a:t>
            </a:r>
          </a:p>
          <a:p>
            <a:pPr marL="457200" indent="-457200">
              <a:buFont typeface="Arial" panose="020B0604020202020204" pitchFamily="34" charset="0"/>
              <a:buChar char="•"/>
            </a:pPr>
            <a:r>
              <a:rPr lang="es-ES" sz="2000" b="1" dirty="0">
                <a:latin typeface="Arial" panose="020B0604020202020204" pitchFamily="34" charset="0"/>
                <a:cs typeface="Arial" panose="020B0604020202020204" pitchFamily="34" charset="0"/>
              </a:rPr>
              <a:t>ENTREGA DE VOLANTES EN FACTURA DE SERVICOS PUBLICOS, ZONA BANCARIA, IPS, EPS Y MESAS DE TRABAJO PLAN DE DESARROLLO.</a:t>
            </a:r>
            <a:endParaRPr lang="es-CO"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8861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9" name="CuadroTexto 8"/>
          <p:cNvSpPr txBox="1"/>
          <p:nvPr/>
        </p:nvSpPr>
        <p:spPr>
          <a:xfrm>
            <a:off x="192024" y="236383"/>
            <a:ext cx="7104888" cy="1292662"/>
          </a:xfrm>
          <a:prstGeom prst="rect">
            <a:avLst/>
          </a:prstGeom>
          <a:noFill/>
        </p:spPr>
        <p:txBody>
          <a:bodyPr wrap="square" rtlCol="0">
            <a:spAutoFit/>
          </a:bodyPr>
          <a:lstStyle/>
          <a:p>
            <a:pPr algn="ctr"/>
            <a:r>
              <a:rPr lang="es-ES" sz="2600" b="1" dirty="0">
                <a:latin typeface="Arial" panose="020B0604020202020204" pitchFamily="34" charset="0"/>
                <a:cs typeface="Arial" panose="020B0604020202020204" pitchFamily="34" charset="0"/>
              </a:rPr>
              <a:t>ATENCION BROTE TIPO II </a:t>
            </a:r>
          </a:p>
          <a:p>
            <a:pPr algn="ctr"/>
            <a:r>
              <a:rPr lang="es-ES" sz="2600" b="1" dirty="0">
                <a:latin typeface="Arial" panose="020B0604020202020204" pitchFamily="34" charset="0"/>
                <a:cs typeface="Arial" panose="020B0604020202020204" pitchFamily="34" charset="0"/>
              </a:rPr>
              <a:t>DENGUE</a:t>
            </a:r>
          </a:p>
          <a:p>
            <a:pPr marL="457200" indent="-457200">
              <a:buFont typeface="Arial" panose="020B0604020202020204" pitchFamily="34" charset="0"/>
              <a:buChar char="•"/>
            </a:pPr>
            <a:endParaRPr lang="es-ES" sz="2600" b="1" dirty="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872" y="3006052"/>
            <a:ext cx="3450449" cy="2382088"/>
          </a:xfrm>
          <a:prstGeom prst="rect">
            <a:avLst/>
          </a:prstGeom>
        </p:spPr>
      </p:pic>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155" y="1170432"/>
            <a:ext cx="3825845" cy="2857576"/>
          </a:xfrm>
          <a:prstGeom prst="rect">
            <a:avLst/>
          </a:prstGeom>
        </p:spPr>
      </p:pic>
      <p:pic>
        <p:nvPicPr>
          <p:cNvPr id="4" name="Imagen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62834" y="2980944"/>
            <a:ext cx="3243072" cy="2432304"/>
          </a:xfrm>
          <a:prstGeom prst="rect">
            <a:avLst/>
          </a:prstGeom>
        </p:spPr>
      </p:pic>
    </p:spTree>
    <p:extLst>
      <p:ext uri="{BB962C8B-B14F-4D97-AF65-F5344CB8AC3E}">
        <p14:creationId xmlns:p14="http://schemas.microsoft.com/office/powerpoint/2010/main" val="3462226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9" name="CuadroTexto 8"/>
          <p:cNvSpPr txBox="1"/>
          <p:nvPr/>
        </p:nvSpPr>
        <p:spPr>
          <a:xfrm>
            <a:off x="192024" y="236383"/>
            <a:ext cx="7104888" cy="1292662"/>
          </a:xfrm>
          <a:prstGeom prst="rect">
            <a:avLst/>
          </a:prstGeom>
          <a:noFill/>
        </p:spPr>
        <p:txBody>
          <a:bodyPr wrap="square" rtlCol="0">
            <a:spAutoFit/>
          </a:bodyPr>
          <a:lstStyle/>
          <a:p>
            <a:pPr algn="ctr"/>
            <a:r>
              <a:rPr lang="es-ES" sz="2600" b="1" dirty="0">
                <a:latin typeface="Arial" panose="020B0604020202020204" pitchFamily="34" charset="0"/>
                <a:cs typeface="Arial" panose="020B0604020202020204" pitchFamily="34" charset="0"/>
              </a:rPr>
              <a:t>ATENCION BROTE TIPO II </a:t>
            </a:r>
          </a:p>
          <a:p>
            <a:pPr algn="ctr"/>
            <a:r>
              <a:rPr lang="es-ES" sz="2600" b="1" dirty="0">
                <a:latin typeface="Arial" panose="020B0604020202020204" pitchFamily="34" charset="0"/>
                <a:cs typeface="Arial" panose="020B0604020202020204" pitchFamily="34" charset="0"/>
              </a:rPr>
              <a:t>DENGUE</a:t>
            </a:r>
          </a:p>
          <a:p>
            <a:pPr marL="457200" indent="-457200">
              <a:buFont typeface="Arial" panose="020B0604020202020204" pitchFamily="34" charset="0"/>
              <a:buChar char="•"/>
            </a:pPr>
            <a:endParaRPr lang="es-ES" sz="260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5568" y="1461612"/>
            <a:ext cx="2798064" cy="3156107"/>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96434" y="763454"/>
            <a:ext cx="2693670" cy="2808105"/>
          </a:xfrm>
          <a:prstGeom prst="rect">
            <a:avLst/>
          </a:prstGeom>
        </p:spPr>
      </p:pic>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9609" y="3563050"/>
            <a:ext cx="3876297" cy="2909645"/>
          </a:xfrm>
          <a:prstGeom prst="rect">
            <a:avLst/>
          </a:prstGeom>
        </p:spPr>
      </p:pic>
    </p:spTree>
    <p:extLst>
      <p:ext uri="{BB962C8B-B14F-4D97-AF65-F5344CB8AC3E}">
        <p14:creationId xmlns:p14="http://schemas.microsoft.com/office/powerpoint/2010/main" val="4079496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9" name="CuadroTexto 8"/>
          <p:cNvSpPr txBox="1"/>
          <p:nvPr/>
        </p:nvSpPr>
        <p:spPr>
          <a:xfrm>
            <a:off x="192024" y="236383"/>
            <a:ext cx="7104888" cy="1292662"/>
          </a:xfrm>
          <a:prstGeom prst="rect">
            <a:avLst/>
          </a:prstGeom>
          <a:noFill/>
        </p:spPr>
        <p:txBody>
          <a:bodyPr wrap="square" rtlCol="0">
            <a:spAutoFit/>
          </a:bodyPr>
          <a:lstStyle/>
          <a:p>
            <a:pPr algn="ctr"/>
            <a:r>
              <a:rPr lang="es-ES" sz="2600" b="1" dirty="0">
                <a:latin typeface="Arial" panose="020B0604020202020204" pitchFamily="34" charset="0"/>
                <a:cs typeface="Arial" panose="020B0604020202020204" pitchFamily="34" charset="0"/>
              </a:rPr>
              <a:t>ATENCION BROTE TIPO II </a:t>
            </a:r>
          </a:p>
          <a:p>
            <a:pPr algn="ctr"/>
            <a:r>
              <a:rPr lang="es-ES" sz="2600" b="1" dirty="0">
                <a:latin typeface="Arial" panose="020B0604020202020204" pitchFamily="34" charset="0"/>
                <a:cs typeface="Arial" panose="020B0604020202020204" pitchFamily="34" charset="0"/>
              </a:rPr>
              <a:t>DENGUE</a:t>
            </a:r>
          </a:p>
          <a:p>
            <a:pPr marL="457200" indent="-457200">
              <a:buFont typeface="Arial" panose="020B0604020202020204" pitchFamily="34" charset="0"/>
              <a:buChar char="•"/>
            </a:pPr>
            <a:endParaRPr lang="es-ES" sz="2600" b="1" dirty="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2248" y="2027586"/>
            <a:ext cx="3486912" cy="2615184"/>
          </a:xfrm>
          <a:prstGeom prst="rect">
            <a:avLst/>
          </a:prstGeom>
        </p:spPr>
      </p:pic>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50190" y="4053688"/>
            <a:ext cx="3337711" cy="2503283"/>
          </a:xfrm>
          <a:prstGeom prst="rect">
            <a:avLst/>
          </a:prstGeom>
        </p:spPr>
      </p:pic>
      <p:pic>
        <p:nvPicPr>
          <p:cNvPr id="4" name="Imagen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3094" y="749809"/>
            <a:ext cx="3779114" cy="2843784"/>
          </a:xfrm>
          <a:prstGeom prst="rect">
            <a:avLst/>
          </a:prstGeom>
        </p:spPr>
      </p:pic>
    </p:spTree>
    <p:extLst>
      <p:ext uri="{BB962C8B-B14F-4D97-AF65-F5344CB8AC3E}">
        <p14:creationId xmlns:p14="http://schemas.microsoft.com/office/powerpoint/2010/main" val="1707042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9" name="CuadroTexto 8"/>
          <p:cNvSpPr txBox="1"/>
          <p:nvPr/>
        </p:nvSpPr>
        <p:spPr>
          <a:xfrm>
            <a:off x="111341" y="470194"/>
            <a:ext cx="11420856" cy="2492990"/>
          </a:xfrm>
          <a:prstGeom prst="rect">
            <a:avLst/>
          </a:prstGeom>
          <a:noFill/>
        </p:spPr>
        <p:txBody>
          <a:bodyPr wrap="square" rtlCol="0">
            <a:spAutoFit/>
          </a:bodyPr>
          <a:lstStyle/>
          <a:p>
            <a:pPr algn="ctr"/>
            <a:r>
              <a:rPr lang="es-ES" sz="2600" b="1" dirty="0" err="1">
                <a:latin typeface="Arial" panose="020B0604020202020204" pitchFamily="34" charset="0"/>
                <a:cs typeface="Arial" panose="020B0604020202020204" pitchFamily="34" charset="0"/>
              </a:rPr>
              <a:t>ATENCION</a:t>
            </a:r>
            <a:r>
              <a:rPr lang="es-ES" sz="2600" b="1" dirty="0">
                <a:latin typeface="Arial" panose="020B0604020202020204" pitchFamily="34" charset="0"/>
                <a:cs typeface="Arial" panose="020B0604020202020204" pitchFamily="34" charset="0"/>
              </a:rPr>
              <a:t> BROTE TIPO II</a:t>
            </a:r>
          </a:p>
          <a:p>
            <a:pPr algn="ctr"/>
            <a:r>
              <a:rPr lang="es-ES" sz="2600" b="1" dirty="0">
                <a:latin typeface="Arial" panose="020B0604020202020204" pitchFamily="34" charset="0"/>
                <a:cs typeface="Arial" panose="020B0604020202020204" pitchFamily="34" charset="0"/>
              </a:rPr>
              <a:t>DENGUE</a:t>
            </a:r>
          </a:p>
          <a:p>
            <a:pPr algn="ctr"/>
            <a:endParaRPr lang="es-ES" sz="2600" b="1" dirty="0">
              <a:latin typeface="Arial" panose="020B0604020202020204" pitchFamily="34" charset="0"/>
              <a:cs typeface="Arial" panose="020B0604020202020204" pitchFamily="34" charset="0"/>
            </a:endParaRPr>
          </a:p>
          <a:p>
            <a:pPr algn="ctr"/>
            <a:r>
              <a:rPr lang="es-ES" sz="2600" b="1" dirty="0">
                <a:latin typeface="Arial" panose="020B0604020202020204" pitchFamily="34" charset="0"/>
                <a:cs typeface="Arial" panose="020B0604020202020204" pitchFamily="34" charset="0"/>
              </a:rPr>
              <a:t>ELABORACIÓN PLAN DE ACCIÓN CON LA PARTICIPACIÓN DE ASESORES DEL SEÑOR ALCALDE</a:t>
            </a:r>
          </a:p>
          <a:p>
            <a:pPr marL="457200" indent="-457200">
              <a:buFont typeface="Arial" panose="020B0604020202020204" pitchFamily="34" charset="0"/>
              <a:buChar char="•"/>
            </a:pPr>
            <a:endParaRPr lang="es-ES" sz="2600" b="1"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7994" y="2893131"/>
            <a:ext cx="3198477" cy="3222851"/>
          </a:xfrm>
          <a:prstGeom prst="rect">
            <a:avLst/>
          </a:prstGeom>
        </p:spPr>
      </p:pic>
      <p:pic>
        <p:nvPicPr>
          <p:cNvPr id="8" name="Imagen 7">
            <a:extLst>
              <a:ext uri="{FF2B5EF4-FFF2-40B4-BE49-F238E27FC236}">
                <a16:creationId xmlns:a16="http://schemas.microsoft.com/office/drawing/2014/main" id="{7515DC47-541D-C5CC-83E9-4507DB04DB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2279" y="2926891"/>
            <a:ext cx="4252121" cy="3189091"/>
          </a:xfrm>
          <a:prstGeom prst="rect">
            <a:avLst/>
          </a:prstGeom>
        </p:spPr>
      </p:pic>
    </p:spTree>
    <p:extLst>
      <p:ext uri="{BB962C8B-B14F-4D97-AF65-F5344CB8AC3E}">
        <p14:creationId xmlns:p14="http://schemas.microsoft.com/office/powerpoint/2010/main" val="3331297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pic>
        <p:nvPicPr>
          <p:cNvPr id="8" name="Imagen 7"/>
          <p:cNvPicPr>
            <a:picLocks noChangeAspect="1"/>
          </p:cNvPicPr>
          <p:nvPr/>
        </p:nvPicPr>
        <p:blipFill>
          <a:blip r:embed="rId4"/>
          <a:stretch>
            <a:fillRect/>
          </a:stretch>
        </p:blipFill>
        <p:spPr>
          <a:xfrm>
            <a:off x="1548349" y="1696091"/>
            <a:ext cx="9095302" cy="3789709"/>
          </a:xfrm>
          <a:prstGeom prst="rect">
            <a:avLst/>
          </a:prstGeom>
        </p:spPr>
      </p:pic>
      <p:sp>
        <p:nvSpPr>
          <p:cNvPr id="10" name="CuadroTexto 9"/>
          <p:cNvSpPr txBox="1"/>
          <p:nvPr/>
        </p:nvSpPr>
        <p:spPr>
          <a:xfrm>
            <a:off x="3018200" y="698048"/>
            <a:ext cx="5499298" cy="369332"/>
          </a:xfrm>
          <a:prstGeom prst="rect">
            <a:avLst/>
          </a:prstGeom>
          <a:noFill/>
        </p:spPr>
        <p:txBody>
          <a:bodyPr wrap="square" rtlCol="0">
            <a:spAutoFit/>
          </a:bodyPr>
          <a:lstStyle/>
          <a:p>
            <a:pPr algn="ctr"/>
            <a:r>
              <a:rPr lang="es-ES" b="1" dirty="0">
                <a:latin typeface="Arial"/>
                <a:cs typeface="Arial"/>
              </a:rPr>
              <a:t>OTROS EVENTOS NOTIFICADOS</a:t>
            </a:r>
          </a:p>
        </p:txBody>
      </p:sp>
    </p:spTree>
    <p:extLst>
      <p:ext uri="{BB962C8B-B14F-4D97-AF65-F5344CB8AC3E}">
        <p14:creationId xmlns:p14="http://schemas.microsoft.com/office/powerpoint/2010/main" val="1774635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8" name="CuadroTexto 7"/>
          <p:cNvSpPr txBox="1"/>
          <p:nvPr/>
        </p:nvSpPr>
        <p:spPr>
          <a:xfrm>
            <a:off x="512064" y="301752"/>
            <a:ext cx="10360152" cy="1384995"/>
          </a:xfrm>
          <a:prstGeom prst="rect">
            <a:avLst/>
          </a:prstGeom>
          <a:noFill/>
        </p:spPr>
        <p:txBody>
          <a:bodyPr wrap="square" rtlCol="0">
            <a:spAutoFit/>
          </a:bodyPr>
          <a:lstStyle/>
          <a:p>
            <a:pPr algn="ctr"/>
            <a:r>
              <a:rPr lang="es-ES" sz="2800" b="1" dirty="0">
                <a:latin typeface="Arial" panose="020B0604020202020204" pitchFamily="34" charset="0"/>
                <a:cs typeface="Arial" panose="020B0604020202020204" pitchFamily="34" charset="0"/>
              </a:rPr>
              <a:t>SALUD AMBIENTAL</a:t>
            </a:r>
          </a:p>
          <a:p>
            <a:pPr algn="ctr"/>
            <a:r>
              <a:rPr lang="es-ES" sz="2800" b="1" dirty="0">
                <a:latin typeface="Arial" panose="020B0604020202020204" pitchFamily="34" charset="0"/>
                <a:cs typeface="Arial" panose="020B0604020202020204" pitchFamily="34" charset="0"/>
              </a:rPr>
              <a:t>COMPONENTE ZOONOSIS</a:t>
            </a:r>
          </a:p>
          <a:p>
            <a:pPr algn="ctr"/>
            <a:r>
              <a:rPr lang="es-ES" sz="2800" b="1" dirty="0">
                <a:latin typeface="Arial" panose="020B0604020202020204" pitchFamily="34" charset="0"/>
                <a:cs typeface="Arial" panose="020B0604020202020204" pitchFamily="34" charset="0"/>
              </a:rPr>
              <a:t>ATENCIÓN DE 34 QUEJAS POR MALTRATO ANIMAL</a:t>
            </a:r>
          </a:p>
        </p:txBody>
      </p:sp>
      <p:pic>
        <p:nvPicPr>
          <p:cNvPr id="3" name="Imagen 2"/>
          <p:cNvPicPr>
            <a:picLocks noChangeAspect="1"/>
          </p:cNvPicPr>
          <p:nvPr/>
        </p:nvPicPr>
        <p:blipFill>
          <a:blip r:embed="rId4"/>
          <a:stretch>
            <a:fillRect/>
          </a:stretch>
        </p:blipFill>
        <p:spPr>
          <a:xfrm>
            <a:off x="897626" y="2346862"/>
            <a:ext cx="3066457" cy="2164275"/>
          </a:xfrm>
          <a:prstGeom prst="rect">
            <a:avLst/>
          </a:prstGeom>
        </p:spPr>
      </p:pic>
      <p:pic>
        <p:nvPicPr>
          <p:cNvPr id="4" name="Imagen 3"/>
          <p:cNvPicPr>
            <a:picLocks noChangeAspect="1"/>
          </p:cNvPicPr>
          <p:nvPr/>
        </p:nvPicPr>
        <p:blipFill>
          <a:blip r:embed="rId5"/>
          <a:stretch>
            <a:fillRect/>
          </a:stretch>
        </p:blipFill>
        <p:spPr>
          <a:xfrm>
            <a:off x="4517021" y="1846951"/>
            <a:ext cx="2645893" cy="3164098"/>
          </a:xfrm>
          <a:prstGeom prst="rect">
            <a:avLst/>
          </a:prstGeom>
        </p:spPr>
      </p:pic>
      <p:pic>
        <p:nvPicPr>
          <p:cNvPr id="9" name="Imagen 8"/>
          <p:cNvPicPr>
            <a:picLocks noChangeAspect="1"/>
          </p:cNvPicPr>
          <p:nvPr/>
        </p:nvPicPr>
        <p:blipFill>
          <a:blip r:embed="rId6"/>
          <a:stretch>
            <a:fillRect/>
          </a:stretch>
        </p:blipFill>
        <p:spPr>
          <a:xfrm>
            <a:off x="7962798" y="2517569"/>
            <a:ext cx="3322608" cy="2493480"/>
          </a:xfrm>
          <a:prstGeom prst="rect">
            <a:avLst/>
          </a:prstGeom>
        </p:spPr>
      </p:pic>
    </p:spTree>
    <p:extLst>
      <p:ext uri="{BB962C8B-B14F-4D97-AF65-F5344CB8AC3E}">
        <p14:creationId xmlns:p14="http://schemas.microsoft.com/office/powerpoint/2010/main" val="2259515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8" name="CuadroTexto 7"/>
          <p:cNvSpPr txBox="1"/>
          <p:nvPr/>
        </p:nvSpPr>
        <p:spPr>
          <a:xfrm>
            <a:off x="502920" y="405660"/>
            <a:ext cx="10360152" cy="5078313"/>
          </a:xfrm>
          <a:prstGeom prst="rect">
            <a:avLst/>
          </a:prstGeom>
          <a:noFill/>
        </p:spPr>
        <p:txBody>
          <a:bodyPr wrap="square" rtlCol="0">
            <a:spAutoFit/>
          </a:bodyPr>
          <a:lstStyle/>
          <a:p>
            <a:pPr algn="ctr"/>
            <a:r>
              <a:rPr lang="es-ES" sz="2800" b="1" dirty="0">
                <a:latin typeface="Arial" panose="020B0604020202020204" pitchFamily="34" charset="0"/>
                <a:cs typeface="Arial" panose="020B0604020202020204" pitchFamily="34" charset="0"/>
              </a:rPr>
              <a:t>JORNADAS DE VACUNACIÓN CONTRA LA RABIA CANINOS Y FELINOS (1447)</a:t>
            </a:r>
          </a:p>
          <a:p>
            <a:pPr algn="ctr"/>
            <a:endParaRPr lang="es-ES" sz="2800" b="1"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s-ES" sz="2000" b="1" dirty="0">
                <a:latin typeface="Arial" panose="020B0604020202020204" pitchFamily="34" charset="0"/>
                <a:cs typeface="Arial" panose="020B0604020202020204" pitchFamily="34" charset="0"/>
              </a:rPr>
              <a:t>SAN VICENTE</a:t>
            </a:r>
          </a:p>
          <a:p>
            <a:pPr marL="457200" indent="-457200">
              <a:buFont typeface="Arial" panose="020B0604020202020204" pitchFamily="34" charset="0"/>
              <a:buChar char="•"/>
            </a:pPr>
            <a:r>
              <a:rPr lang="es-ES" sz="2000" b="1" dirty="0">
                <a:latin typeface="Arial" panose="020B0604020202020204" pitchFamily="34" charset="0"/>
                <a:cs typeface="Arial" panose="020B0604020202020204" pitchFamily="34" charset="0"/>
              </a:rPr>
              <a:t>PARQUE DE LOS BRUJOS</a:t>
            </a:r>
          </a:p>
          <a:p>
            <a:pPr marL="457200" indent="-457200">
              <a:buFont typeface="Arial" panose="020B0604020202020204" pitchFamily="34" charset="0"/>
              <a:buChar char="•"/>
            </a:pPr>
            <a:r>
              <a:rPr lang="es-ES" sz="2000" b="1" dirty="0">
                <a:latin typeface="Arial" panose="020B0604020202020204" pitchFamily="34" charset="0"/>
                <a:cs typeface="Arial" panose="020B0604020202020204" pitchFamily="34" charset="0"/>
              </a:rPr>
              <a:t>SECRETA SALUD</a:t>
            </a:r>
          </a:p>
          <a:p>
            <a:pPr marL="457200" indent="-457200">
              <a:buFont typeface="Arial" panose="020B0604020202020204" pitchFamily="34" charset="0"/>
              <a:buChar char="•"/>
            </a:pPr>
            <a:r>
              <a:rPr lang="es-ES" sz="2000" b="1" dirty="0">
                <a:latin typeface="Arial" panose="020B0604020202020204" pitchFamily="34" charset="0"/>
                <a:cs typeface="Arial" panose="020B0604020202020204" pitchFamily="34" charset="0"/>
              </a:rPr>
              <a:t>CALLE 4 IE RAMON MARTINEZ</a:t>
            </a:r>
          </a:p>
          <a:p>
            <a:pPr marL="457200" indent="-457200">
              <a:buFont typeface="Arial" panose="020B0604020202020204" pitchFamily="34" charset="0"/>
              <a:buChar char="•"/>
            </a:pPr>
            <a:r>
              <a:rPr lang="es-ES" sz="2000" b="1" dirty="0">
                <a:latin typeface="Arial" panose="020B0604020202020204" pitchFamily="34" charset="0"/>
                <a:cs typeface="Arial" panose="020B0604020202020204" pitchFamily="34" charset="0"/>
              </a:rPr>
              <a:t>PARQUE LINEAL</a:t>
            </a:r>
          </a:p>
          <a:p>
            <a:pPr marL="457200" indent="-457200">
              <a:buFont typeface="Arial" panose="020B0604020202020204" pitchFamily="34" charset="0"/>
              <a:buChar char="•"/>
            </a:pPr>
            <a:r>
              <a:rPr lang="es-ES" sz="2000" b="1" dirty="0">
                <a:latin typeface="Arial" panose="020B0604020202020204" pitchFamily="34" charset="0"/>
                <a:cs typeface="Arial" panose="020B0604020202020204" pitchFamily="34" charset="0"/>
              </a:rPr>
              <a:t>TIENDA DE MASCOTAS</a:t>
            </a:r>
          </a:p>
          <a:p>
            <a:pPr marL="457200" indent="-457200">
              <a:buFont typeface="Arial" panose="020B0604020202020204" pitchFamily="34" charset="0"/>
              <a:buChar char="•"/>
            </a:pPr>
            <a:r>
              <a:rPr lang="es-ES" sz="2000" b="1" dirty="0">
                <a:latin typeface="Arial" panose="020B0604020202020204" pitchFamily="34" charset="0"/>
                <a:cs typeface="Arial" panose="020B0604020202020204" pitchFamily="34" charset="0"/>
              </a:rPr>
              <a:t>BARRIO LA PRIMAVERA</a:t>
            </a:r>
          </a:p>
          <a:p>
            <a:pPr marL="457200" indent="-457200">
              <a:buFont typeface="Arial" panose="020B0604020202020204" pitchFamily="34" charset="0"/>
              <a:buChar char="•"/>
            </a:pPr>
            <a:r>
              <a:rPr lang="es-ES" sz="2000" b="1" dirty="0">
                <a:latin typeface="Arial" panose="020B0604020202020204" pitchFamily="34" charset="0"/>
                <a:cs typeface="Arial" panose="020B0604020202020204" pitchFamily="34" charset="0"/>
              </a:rPr>
              <a:t>VILLA DEL SOL</a:t>
            </a:r>
          </a:p>
          <a:p>
            <a:pPr marL="457200" indent="-457200">
              <a:buFont typeface="Arial" panose="020B0604020202020204" pitchFamily="34" charset="0"/>
              <a:buChar char="•"/>
            </a:pPr>
            <a:r>
              <a:rPr lang="es-ES" sz="2000" b="1" dirty="0">
                <a:latin typeface="Arial" panose="020B0604020202020204" pitchFamily="34" charset="0"/>
                <a:cs typeface="Arial" panose="020B0604020202020204" pitchFamily="34" charset="0"/>
              </a:rPr>
              <a:t>PARQUE MARISCAL</a:t>
            </a:r>
          </a:p>
          <a:p>
            <a:pPr marL="457200" indent="-457200">
              <a:buFont typeface="Arial" panose="020B0604020202020204" pitchFamily="34" charset="0"/>
              <a:buChar char="•"/>
            </a:pPr>
            <a:r>
              <a:rPr lang="es-ES" sz="2000" b="1" dirty="0">
                <a:latin typeface="Arial" panose="020B0604020202020204" pitchFamily="34" charset="0"/>
                <a:cs typeface="Arial" panose="020B0604020202020204" pitchFamily="34" charset="0"/>
              </a:rPr>
              <a:t>SAN PABLO</a:t>
            </a:r>
          </a:p>
          <a:p>
            <a:pPr marL="457200" indent="-457200">
              <a:buFont typeface="Arial" panose="020B0604020202020204" pitchFamily="34" charset="0"/>
              <a:buChar char="•"/>
            </a:pPr>
            <a:r>
              <a:rPr lang="es-ES" sz="2000" b="1" dirty="0">
                <a:latin typeface="Arial" panose="020B0604020202020204" pitchFamily="34" charset="0"/>
                <a:cs typeface="Arial" panose="020B0604020202020204" pitchFamily="34" charset="0"/>
              </a:rPr>
              <a:t>CASA DE JUSTICIA</a:t>
            </a:r>
          </a:p>
          <a:p>
            <a:pPr marL="457200" indent="-457200">
              <a:buFont typeface="Arial" panose="020B0604020202020204" pitchFamily="34" charset="0"/>
              <a:buChar char="•"/>
            </a:pPr>
            <a:r>
              <a:rPr lang="es-ES" sz="2000" b="1" dirty="0">
                <a:latin typeface="Arial" panose="020B0604020202020204" pitchFamily="34" charset="0"/>
                <a:cs typeface="Arial" panose="020B0604020202020204" pitchFamily="34" charset="0"/>
              </a:rPr>
              <a:t>PARQUE SANTA MARIA</a:t>
            </a: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7205" y="4053159"/>
            <a:ext cx="2377017" cy="2504341"/>
          </a:xfrm>
          <a:prstGeom prst="rect">
            <a:avLst/>
          </a:prstGeom>
        </p:spPr>
      </p:pic>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1711" y="2643107"/>
            <a:ext cx="4059936" cy="2283714"/>
          </a:xfrm>
          <a:prstGeom prst="rect">
            <a:avLst/>
          </a:prstGeom>
        </p:spPr>
      </p:pic>
    </p:spTree>
    <p:extLst>
      <p:ext uri="{BB962C8B-B14F-4D97-AF65-F5344CB8AC3E}">
        <p14:creationId xmlns:p14="http://schemas.microsoft.com/office/powerpoint/2010/main" val="21238619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8" name="CuadroTexto 7"/>
          <p:cNvSpPr txBox="1"/>
          <p:nvPr/>
        </p:nvSpPr>
        <p:spPr>
          <a:xfrm>
            <a:off x="365760" y="237873"/>
            <a:ext cx="9409176" cy="1200328"/>
          </a:xfrm>
          <a:prstGeom prst="rect">
            <a:avLst/>
          </a:prstGeom>
          <a:noFill/>
        </p:spPr>
        <p:txBody>
          <a:bodyPr wrap="square" rtlCol="0">
            <a:spAutoFit/>
          </a:bodyPr>
          <a:lstStyle/>
          <a:p>
            <a:pPr algn="ctr"/>
            <a:r>
              <a:rPr lang="es-ES" sz="2400" b="1" dirty="0">
                <a:latin typeface="Arial" panose="020B0604020202020204" pitchFamily="34" charset="0"/>
                <a:cs typeface="Arial" panose="020B0604020202020204" pitchFamily="34" charset="0"/>
              </a:rPr>
              <a:t>COMPONENTE </a:t>
            </a:r>
          </a:p>
          <a:p>
            <a:pPr algn="ctr"/>
            <a:r>
              <a:rPr lang="es-ES" sz="2400" b="1" dirty="0">
                <a:latin typeface="Arial" panose="020B0604020202020204" pitchFamily="34" charset="0"/>
                <a:cs typeface="Arial" panose="020B0604020202020204" pitchFamily="34" charset="0"/>
              </a:rPr>
              <a:t>ALIMENTOS Y BEBIDAS ALCOHOLICAS</a:t>
            </a:r>
          </a:p>
          <a:p>
            <a:pPr algn="ctr"/>
            <a:r>
              <a:rPr lang="es-ES" sz="2400" b="1" dirty="0">
                <a:latin typeface="Arial" panose="020B0604020202020204" pitchFamily="34" charset="0"/>
                <a:cs typeface="Arial" panose="020B0604020202020204" pitchFamily="34" charset="0"/>
              </a:rPr>
              <a:t>VISITAS DE INSPECCION, VIGILANCIA Y CONTROL</a:t>
            </a:r>
          </a:p>
        </p:txBody>
      </p:sp>
      <p:sp>
        <p:nvSpPr>
          <p:cNvPr id="9" name="CuadroTexto 8"/>
          <p:cNvSpPr txBox="1"/>
          <p:nvPr/>
        </p:nvSpPr>
        <p:spPr>
          <a:xfrm>
            <a:off x="1383329" y="1950519"/>
            <a:ext cx="9399830" cy="2215991"/>
          </a:xfrm>
          <a:prstGeom prst="rect">
            <a:avLst/>
          </a:prstGeom>
          <a:noFill/>
        </p:spPr>
        <p:txBody>
          <a:bodyPr wrap="square" rtlCol="0">
            <a:spAutoFit/>
          </a:bodyPr>
          <a:lstStyle/>
          <a:p>
            <a:r>
              <a:rPr lang="es-ES" sz="2000" dirty="0">
                <a:latin typeface="Arial"/>
                <a:cs typeface="Arial"/>
              </a:rPr>
              <a:t>NUMERO DE VISITAS DE INSPECCION, VIGILANCIA Y CONTROL: 260</a:t>
            </a:r>
          </a:p>
          <a:p>
            <a:endParaRPr lang="es-ES" sz="2000" dirty="0">
              <a:latin typeface="Arial"/>
              <a:cs typeface="Arial"/>
            </a:endParaRPr>
          </a:p>
          <a:p>
            <a:r>
              <a:rPr lang="es-ES" sz="2000" dirty="0">
                <a:latin typeface="Arial"/>
                <a:cs typeface="Arial"/>
              </a:rPr>
              <a:t>NUMERO DE MEDIDAS DE SEGURIDAD APLICADAS: 4</a:t>
            </a:r>
          </a:p>
          <a:p>
            <a:endParaRPr lang="es-ES" sz="2000" dirty="0">
              <a:latin typeface="Arial"/>
              <a:cs typeface="Arial"/>
            </a:endParaRPr>
          </a:p>
          <a:p>
            <a:r>
              <a:rPr lang="es-ES" sz="2000" dirty="0">
                <a:latin typeface="Arial"/>
                <a:cs typeface="Arial"/>
              </a:rPr>
              <a:t>NUMERO DE INTOXICACIONES: 3</a:t>
            </a:r>
          </a:p>
          <a:p>
            <a:endParaRPr lang="es-ES" sz="2000" dirty="0">
              <a:latin typeface="Arial"/>
              <a:cs typeface="Arial"/>
            </a:endParaRPr>
          </a:p>
          <a:p>
            <a:r>
              <a:rPr lang="es-ES" dirty="0"/>
              <a:t>  </a:t>
            </a:r>
          </a:p>
        </p:txBody>
      </p:sp>
    </p:spTree>
    <p:extLst>
      <p:ext uri="{BB962C8B-B14F-4D97-AF65-F5344CB8AC3E}">
        <p14:creationId xmlns:p14="http://schemas.microsoft.com/office/powerpoint/2010/main" val="417655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10" name="Título 1"/>
          <p:cNvSpPr>
            <a:spLocks noGrp="1"/>
          </p:cNvSpPr>
          <p:nvPr>
            <p:ph type="ctrTitle"/>
          </p:nvPr>
        </p:nvSpPr>
        <p:spPr>
          <a:xfrm>
            <a:off x="977152" y="1181883"/>
            <a:ext cx="6890660" cy="2040913"/>
          </a:xfrm>
        </p:spPr>
        <p:txBody>
          <a:bodyPr>
            <a:normAutofit fontScale="90000"/>
          </a:bodyPr>
          <a:lstStyle/>
          <a:p>
            <a:br>
              <a:rPr lang="es-ES" sz="3200" b="1" dirty="0">
                <a:latin typeface="Arial Narrow" pitchFamily="34" charset="0"/>
                <a:cs typeface="Arial" pitchFamily="34" charset="0"/>
              </a:rPr>
            </a:br>
            <a:br>
              <a:rPr lang="es-ES" sz="3200" b="1" dirty="0">
                <a:latin typeface="Arial Narrow" pitchFamily="34" charset="0"/>
                <a:cs typeface="Arial" pitchFamily="34" charset="0"/>
              </a:rPr>
            </a:br>
            <a:r>
              <a:rPr lang="es-ES" sz="3200" b="1" dirty="0">
                <a:effectLst>
                  <a:outerShdw blurRad="38100" dist="38100" dir="2700000" algn="tl">
                    <a:srgbClr val="000000">
                      <a:alpha val="43137"/>
                    </a:srgbClr>
                  </a:outerShdw>
                </a:effectLst>
                <a:latin typeface="Arial Narrow" pitchFamily="34" charset="0"/>
              </a:rPr>
              <a:t>ACTIVIDADES DE SALUD PÚBLICA</a:t>
            </a:r>
            <a:br>
              <a:rPr lang="es-ES" sz="3200" b="1" dirty="0">
                <a:effectLst>
                  <a:outerShdw blurRad="38100" dist="38100" dir="2700000" algn="tl">
                    <a:srgbClr val="000000">
                      <a:alpha val="43137"/>
                    </a:srgbClr>
                  </a:outerShdw>
                </a:effectLst>
                <a:latin typeface="Arial Narrow" pitchFamily="34" charset="0"/>
              </a:rPr>
            </a:br>
            <a:br>
              <a:rPr lang="es-ES" sz="3200" b="1" dirty="0">
                <a:effectLst>
                  <a:outerShdw blurRad="38100" dist="38100" dir="2700000" algn="tl">
                    <a:srgbClr val="000000">
                      <a:alpha val="43137"/>
                    </a:srgbClr>
                  </a:outerShdw>
                </a:effectLst>
                <a:latin typeface="Arial Narrow" pitchFamily="34" charset="0"/>
              </a:rPr>
            </a:br>
            <a:r>
              <a:rPr lang="es-ES" sz="3200" b="1" dirty="0">
                <a:effectLst>
                  <a:outerShdw blurRad="38100" dist="38100" dir="2700000" algn="tl">
                    <a:srgbClr val="000000">
                      <a:alpha val="43137"/>
                    </a:srgbClr>
                  </a:outerShdw>
                </a:effectLst>
                <a:latin typeface="Arial Narrow" pitchFamily="34" charset="0"/>
              </a:rPr>
              <a:t>AÑO 2024</a:t>
            </a: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0216" y="2970120"/>
            <a:ext cx="3887880" cy="3887880"/>
          </a:xfrm>
          <a:prstGeom prst="rect">
            <a:avLst/>
          </a:prstGeom>
        </p:spPr>
      </p:pic>
    </p:spTree>
    <p:extLst>
      <p:ext uri="{BB962C8B-B14F-4D97-AF65-F5344CB8AC3E}">
        <p14:creationId xmlns:p14="http://schemas.microsoft.com/office/powerpoint/2010/main" val="4206504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9" name="CuadroTexto 8"/>
          <p:cNvSpPr txBox="1"/>
          <p:nvPr/>
        </p:nvSpPr>
        <p:spPr>
          <a:xfrm>
            <a:off x="850392" y="210312"/>
            <a:ext cx="9893808" cy="1815882"/>
          </a:xfrm>
          <a:prstGeom prst="rect">
            <a:avLst/>
          </a:prstGeom>
          <a:noFill/>
        </p:spPr>
        <p:txBody>
          <a:bodyPr wrap="square" rtlCol="0">
            <a:spAutoFit/>
          </a:bodyPr>
          <a:lstStyle/>
          <a:p>
            <a:pPr algn="ctr"/>
            <a:r>
              <a:rPr lang="es-ES" sz="2400" b="1" dirty="0">
                <a:latin typeface="Arial" panose="020B0604020202020204" pitchFamily="34" charset="0"/>
                <a:cs typeface="Arial" panose="020B0604020202020204" pitchFamily="34" charset="0"/>
              </a:rPr>
              <a:t>COMPONENTE </a:t>
            </a:r>
          </a:p>
          <a:p>
            <a:pPr algn="ctr"/>
            <a:r>
              <a:rPr lang="es-ES" sz="2400" b="1" dirty="0">
                <a:latin typeface="Arial" panose="020B0604020202020204" pitchFamily="34" charset="0"/>
                <a:cs typeface="Arial" panose="020B0604020202020204" pitchFamily="34" charset="0"/>
              </a:rPr>
              <a:t>AGUA PARA CONSUMO HUMANO</a:t>
            </a:r>
          </a:p>
          <a:p>
            <a:pPr algn="ctr"/>
            <a:endParaRPr lang="es-ES" sz="2400" b="1" dirty="0">
              <a:latin typeface="Arial" panose="020B0604020202020204" pitchFamily="34" charset="0"/>
              <a:cs typeface="Arial" panose="020B0604020202020204" pitchFamily="34" charset="0"/>
            </a:endParaRPr>
          </a:p>
          <a:p>
            <a:pPr algn="ctr"/>
            <a:r>
              <a:rPr lang="es-ES" sz="2000" b="1" dirty="0">
                <a:latin typeface="Arial" panose="020B0604020202020204" pitchFamily="34" charset="0"/>
                <a:cs typeface="Arial" panose="020B0604020202020204" pitchFamily="34" charset="0"/>
              </a:rPr>
              <a:t>21 PUNTOS DE MUESTREO ZONA URBANA</a:t>
            </a:r>
          </a:p>
          <a:p>
            <a:pPr algn="ctr"/>
            <a:r>
              <a:rPr lang="es-ES" sz="2000" b="1" dirty="0">
                <a:latin typeface="Arial" panose="020B0604020202020204" pitchFamily="34" charset="0"/>
                <a:cs typeface="Arial" panose="020B0604020202020204" pitchFamily="34" charset="0"/>
              </a:rPr>
              <a:t>5 PUNTOS DE MUESTREO ZONA RURAL</a:t>
            </a:r>
            <a:endParaRPr lang="es-CO" sz="2000" b="1"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136" y="2482411"/>
            <a:ext cx="2473688" cy="2967139"/>
          </a:xfrm>
          <a:prstGeom prst="rect">
            <a:avLst/>
          </a:prstGeom>
        </p:spPr>
      </p:pic>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1256" y="2115193"/>
            <a:ext cx="3254625" cy="4235801"/>
          </a:xfrm>
          <a:prstGeom prst="rect">
            <a:avLst/>
          </a:prstGeom>
        </p:spPr>
      </p:pic>
      <p:pic>
        <p:nvPicPr>
          <p:cNvPr id="2" name="Imagen 1"/>
          <p:cNvPicPr>
            <a:picLocks noChangeAspect="1"/>
          </p:cNvPicPr>
          <p:nvPr/>
        </p:nvPicPr>
        <p:blipFill>
          <a:blip r:embed="rId6"/>
          <a:stretch>
            <a:fillRect/>
          </a:stretch>
        </p:blipFill>
        <p:spPr>
          <a:xfrm>
            <a:off x="8118440" y="2366459"/>
            <a:ext cx="2307513" cy="3567306"/>
          </a:xfrm>
          <a:prstGeom prst="rect">
            <a:avLst/>
          </a:prstGeom>
        </p:spPr>
      </p:pic>
    </p:spTree>
    <p:extLst>
      <p:ext uri="{BB962C8B-B14F-4D97-AF65-F5344CB8AC3E}">
        <p14:creationId xmlns:p14="http://schemas.microsoft.com/office/powerpoint/2010/main" val="856480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8" name="CuadroTexto 7"/>
          <p:cNvSpPr txBox="1"/>
          <p:nvPr/>
        </p:nvSpPr>
        <p:spPr>
          <a:xfrm>
            <a:off x="365760" y="147151"/>
            <a:ext cx="9409176" cy="1200329"/>
          </a:xfrm>
          <a:prstGeom prst="rect">
            <a:avLst/>
          </a:prstGeom>
          <a:noFill/>
        </p:spPr>
        <p:txBody>
          <a:bodyPr wrap="square" rtlCol="0">
            <a:spAutoFit/>
          </a:bodyPr>
          <a:lstStyle/>
          <a:p>
            <a:pPr algn="ctr"/>
            <a:r>
              <a:rPr lang="es-ES" sz="2400" b="1" dirty="0">
                <a:latin typeface="Arial" panose="020B0604020202020204" pitchFamily="34" charset="0"/>
                <a:cs typeface="Arial" panose="020B0604020202020204" pitchFamily="34" charset="0"/>
              </a:rPr>
              <a:t>COMPONENTE </a:t>
            </a:r>
          </a:p>
          <a:p>
            <a:pPr algn="ctr"/>
            <a:r>
              <a:rPr lang="es-ES" sz="2400" b="1" dirty="0">
                <a:latin typeface="Arial" panose="020B0604020202020204" pitchFamily="34" charset="0"/>
                <a:cs typeface="Arial" panose="020B0604020202020204" pitchFamily="34" charset="0"/>
              </a:rPr>
              <a:t>ALIMENTOS Y BEBIDAS ALCOHOLICAS</a:t>
            </a:r>
          </a:p>
          <a:p>
            <a:pPr algn="ctr"/>
            <a:r>
              <a:rPr lang="es-ES" sz="2400" b="1" dirty="0">
                <a:latin typeface="Arial" panose="020B0604020202020204" pitchFamily="34" charset="0"/>
                <a:cs typeface="Arial" panose="020B0604020202020204" pitchFamily="34" charset="0"/>
              </a:rPr>
              <a:t>TOMA DE MUESTRAS </a:t>
            </a:r>
            <a:endParaRPr lang="es-CO" sz="2400" b="1" dirty="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890" y="1417320"/>
            <a:ext cx="2657094" cy="2889635"/>
          </a:xfrm>
          <a:prstGeom prst="rect">
            <a:avLst/>
          </a:prstGeom>
        </p:spPr>
      </p:pic>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81094" y="2274105"/>
            <a:ext cx="4059936" cy="2283714"/>
          </a:xfrm>
          <a:prstGeom prst="rect">
            <a:avLst/>
          </a:prstGeom>
        </p:spPr>
      </p:pic>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6864" y="3974878"/>
            <a:ext cx="3547872" cy="2660904"/>
          </a:xfrm>
          <a:prstGeom prst="rect">
            <a:avLst/>
          </a:prstGeom>
        </p:spPr>
      </p:pic>
    </p:spTree>
    <p:extLst>
      <p:ext uri="{BB962C8B-B14F-4D97-AF65-F5344CB8AC3E}">
        <p14:creationId xmlns:p14="http://schemas.microsoft.com/office/powerpoint/2010/main" val="594394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8" name="CuadroTexto 7"/>
          <p:cNvSpPr txBox="1"/>
          <p:nvPr/>
        </p:nvSpPr>
        <p:spPr>
          <a:xfrm>
            <a:off x="923544" y="356616"/>
            <a:ext cx="6099048" cy="461665"/>
          </a:xfrm>
          <a:prstGeom prst="rect">
            <a:avLst/>
          </a:prstGeom>
          <a:noFill/>
        </p:spPr>
        <p:txBody>
          <a:bodyPr wrap="square" rtlCol="0">
            <a:spAutoFit/>
          </a:bodyPr>
          <a:lstStyle/>
          <a:p>
            <a:r>
              <a:rPr lang="es-ES" sz="2400" b="1" dirty="0">
                <a:latin typeface="Arial" panose="020B0604020202020204" pitchFamily="34" charset="0"/>
                <a:cs typeface="Arial" panose="020B0604020202020204" pitchFamily="34" charset="0"/>
              </a:rPr>
              <a:t>APLICACIÓN DE MEDIDAS SANITARIAS</a:t>
            </a:r>
            <a:endParaRPr lang="es-CO" sz="2400" b="1" dirty="0">
              <a:latin typeface="Arial" panose="020B0604020202020204" pitchFamily="34" charset="0"/>
              <a:cs typeface="Arial" panose="020B0604020202020204" pitchFamily="34" charset="0"/>
            </a:endParaRPr>
          </a:p>
        </p:txBody>
      </p:sp>
      <p:sp>
        <p:nvSpPr>
          <p:cNvPr id="10" name="CuadroTexto 9"/>
          <p:cNvSpPr txBox="1"/>
          <p:nvPr/>
        </p:nvSpPr>
        <p:spPr>
          <a:xfrm>
            <a:off x="722376" y="921713"/>
            <a:ext cx="10085832" cy="1200329"/>
          </a:xfrm>
          <a:prstGeom prst="rect">
            <a:avLst/>
          </a:prstGeom>
          <a:noFill/>
        </p:spPr>
        <p:txBody>
          <a:bodyPr wrap="square" rtlCol="0">
            <a:spAutoFit/>
          </a:bodyPr>
          <a:lstStyle/>
          <a:p>
            <a:pPr algn="ctr"/>
            <a:r>
              <a:rPr lang="es-ES" sz="2400" dirty="0">
                <a:latin typeface="Arial" panose="020B0604020202020204" pitchFamily="34" charset="0"/>
                <a:cs typeface="Arial" panose="020B0604020202020204" pitchFamily="34" charset="0"/>
              </a:rPr>
              <a:t>Se han aplicado 4 medidas sanitarias como suspensión temporal total de establecimientos que expenden alimentos, por presentarse 2 intoxicaciones.</a:t>
            </a:r>
            <a:endParaRPr lang="es-CO" sz="2400" dirty="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28650" y="2026618"/>
            <a:ext cx="3314700" cy="3374136"/>
          </a:xfrm>
          <a:prstGeom prst="rect">
            <a:avLst/>
          </a:prstGeom>
        </p:spPr>
      </p:pic>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325531" y="2970357"/>
            <a:ext cx="3655476" cy="3621786"/>
          </a:xfrm>
          <a:prstGeom prst="rect">
            <a:avLst/>
          </a:prstGeom>
        </p:spPr>
      </p:pic>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276598" y="2735787"/>
            <a:ext cx="3762248" cy="3338162"/>
          </a:xfrm>
          <a:prstGeom prst="rect">
            <a:avLst/>
          </a:prstGeom>
        </p:spPr>
      </p:pic>
    </p:spTree>
    <p:extLst>
      <p:ext uri="{BB962C8B-B14F-4D97-AF65-F5344CB8AC3E}">
        <p14:creationId xmlns:p14="http://schemas.microsoft.com/office/powerpoint/2010/main" val="1074944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9" name="CuadroTexto 8"/>
          <p:cNvSpPr txBox="1"/>
          <p:nvPr/>
        </p:nvSpPr>
        <p:spPr>
          <a:xfrm>
            <a:off x="905256" y="467215"/>
            <a:ext cx="7616952" cy="830997"/>
          </a:xfrm>
          <a:prstGeom prst="rect">
            <a:avLst/>
          </a:prstGeom>
          <a:noFill/>
        </p:spPr>
        <p:txBody>
          <a:bodyPr wrap="square" rtlCol="0">
            <a:spAutoFit/>
          </a:bodyPr>
          <a:lstStyle/>
          <a:p>
            <a:pPr algn="ctr"/>
            <a:r>
              <a:rPr lang="es-ES" sz="2400" b="1" dirty="0">
                <a:latin typeface="Arial" panose="020B0604020202020204" pitchFamily="34" charset="0"/>
                <a:cs typeface="Arial" panose="020B0604020202020204" pitchFamily="34" charset="0"/>
              </a:rPr>
              <a:t>INSPECCIÓN, VIGILANCIA Y CONTROL RESIDENCIAS Y HOTELES</a:t>
            </a:r>
            <a:endParaRPr lang="es-CO" sz="2400" b="1"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967" y="1765426"/>
            <a:ext cx="3541776" cy="2656332"/>
          </a:xfrm>
          <a:prstGeom prst="rect">
            <a:avLst/>
          </a:prstGeom>
        </p:spPr>
      </p:pic>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2960" y="2447936"/>
            <a:ext cx="3337711" cy="2503283"/>
          </a:xfrm>
          <a:prstGeom prst="rect">
            <a:avLst/>
          </a:prstGeom>
        </p:spPr>
      </p:pic>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12191" y="3467277"/>
            <a:ext cx="3013710" cy="3041743"/>
          </a:xfrm>
          <a:prstGeom prst="rect">
            <a:avLst/>
          </a:prstGeom>
        </p:spPr>
      </p:pic>
    </p:spTree>
    <p:extLst>
      <p:ext uri="{BB962C8B-B14F-4D97-AF65-F5344CB8AC3E}">
        <p14:creationId xmlns:p14="http://schemas.microsoft.com/office/powerpoint/2010/main" val="1881930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2" name="Rectángulo 1"/>
          <p:cNvSpPr/>
          <p:nvPr/>
        </p:nvSpPr>
        <p:spPr>
          <a:xfrm>
            <a:off x="-1383324" y="111766"/>
            <a:ext cx="9894277" cy="923330"/>
          </a:xfrm>
          <a:prstGeom prst="rect">
            <a:avLst/>
          </a:prstGeom>
        </p:spPr>
        <p:txBody>
          <a:bodyPr wrap="square">
            <a:spAutoFit/>
          </a:bodyPr>
          <a:lstStyle/>
          <a:p>
            <a:pPr algn="ctr"/>
            <a:r>
              <a:rPr lang="es-ES" sz="5400" dirty="0">
                <a:latin typeface="Franklin Gothic Demi Cond" panose="020B0706030402020204" pitchFamily="34" charset="0"/>
              </a:rPr>
              <a:t>Acciones en Salud Mental</a:t>
            </a:r>
          </a:p>
        </p:txBody>
      </p:sp>
      <p:sp>
        <p:nvSpPr>
          <p:cNvPr id="4" name="Rectángulo redondeado 3"/>
          <p:cNvSpPr/>
          <p:nvPr/>
        </p:nvSpPr>
        <p:spPr>
          <a:xfrm>
            <a:off x="914401" y="1282387"/>
            <a:ext cx="3261946" cy="1767254"/>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fontAlgn="ctr"/>
            <a:r>
              <a:rPr lang="es-ES"/>
              <a:t>Campaña Promoción del autocuidado para la prevención del suicidio y socialización línea de salud mental</a:t>
            </a:r>
            <a:endParaRPr lang="es-ES" dirty="0">
              <a:solidFill>
                <a:srgbClr val="000000"/>
              </a:solidFill>
              <a:latin typeface="Calibri" panose="020F0502020204030204" pitchFamily="34" charset="0"/>
            </a:endParaRPr>
          </a:p>
        </p:txBody>
      </p:sp>
      <p:sp>
        <p:nvSpPr>
          <p:cNvPr id="13" name="Rectángulo redondeado 12"/>
          <p:cNvSpPr/>
          <p:nvPr/>
        </p:nvSpPr>
        <p:spPr>
          <a:xfrm>
            <a:off x="3886201" y="3541432"/>
            <a:ext cx="3261946" cy="1767254"/>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fontAlgn="ctr"/>
            <a:r>
              <a:rPr lang="es-ES" dirty="0"/>
              <a:t>Contamos con la participación activa de 705 asistentes</a:t>
            </a:r>
            <a:endParaRPr lang="es-ES" dirty="0">
              <a:solidFill>
                <a:srgbClr val="000000"/>
              </a:solidFill>
              <a:latin typeface="Calibri" panose="020F0502020204030204" pitchFamily="34" charset="0"/>
            </a:endParaRPr>
          </a:p>
        </p:txBody>
      </p:sp>
      <p:sp>
        <p:nvSpPr>
          <p:cNvPr id="14" name="Rectángulo redondeado 13"/>
          <p:cNvSpPr/>
          <p:nvPr/>
        </p:nvSpPr>
        <p:spPr>
          <a:xfrm>
            <a:off x="6862412" y="1146861"/>
            <a:ext cx="4040050" cy="2090466"/>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just" fontAlgn="ctr"/>
            <a:r>
              <a:rPr lang="es-ES" dirty="0"/>
              <a:t>Los sitios que logramos impactar con esta campaña son:</a:t>
            </a:r>
          </a:p>
          <a:p>
            <a:pPr marL="285750" indent="-285750" algn="just" fontAlgn="ctr">
              <a:buFont typeface="Arial" panose="020B0604020202020204" pitchFamily="34" charset="0"/>
              <a:buChar char="•"/>
            </a:pPr>
            <a:r>
              <a:rPr lang="es-ES" dirty="0"/>
              <a:t>I.E. Zaragoza</a:t>
            </a:r>
          </a:p>
          <a:p>
            <a:pPr marL="285750" indent="-285750" algn="just" fontAlgn="ctr">
              <a:buFont typeface="Arial" panose="020B0604020202020204" pitchFamily="34" charset="0"/>
              <a:buChar char="•"/>
            </a:pPr>
            <a:r>
              <a:rPr lang="es-ES" dirty="0"/>
              <a:t>I.E. María Auxiliadora</a:t>
            </a:r>
          </a:p>
          <a:p>
            <a:pPr marL="285750" indent="-285750" algn="just" fontAlgn="ctr">
              <a:buFont typeface="Arial" panose="020B0604020202020204" pitchFamily="34" charset="0"/>
              <a:buChar char="•"/>
            </a:pPr>
            <a:r>
              <a:rPr lang="es-ES" dirty="0"/>
              <a:t>I.E.  Académico </a:t>
            </a:r>
          </a:p>
          <a:p>
            <a:pPr marL="285750" indent="-285750" algn="just" fontAlgn="ctr">
              <a:buFont typeface="Arial" panose="020B0604020202020204" pitchFamily="34" charset="0"/>
              <a:buChar char="•"/>
            </a:pPr>
            <a:r>
              <a:rPr lang="es-ES" dirty="0"/>
              <a:t>Fundación Teresita Cárdenas</a:t>
            </a:r>
            <a:endParaRPr lang="es-ES" dirty="0">
              <a:solidFill>
                <a:srgbClr val="000000"/>
              </a:solidFill>
              <a:latin typeface="Calibri" panose="020F0502020204030204" pitchFamily="34" charset="0"/>
            </a:endParaRPr>
          </a:p>
          <a:p>
            <a:pPr algn="ctr" fontAlgn="ctr"/>
            <a:endParaRPr lang="es-ES" dirty="0">
              <a:solidFill>
                <a:srgbClr val="000000"/>
              </a:solidFill>
              <a:latin typeface="Calibri" panose="020F0502020204030204" pitchFamily="34" charset="0"/>
            </a:endParaRPr>
          </a:p>
        </p:txBody>
      </p:sp>
      <p:sp>
        <p:nvSpPr>
          <p:cNvPr id="15" name="Flecha izquierda, derecha y arriba 14"/>
          <p:cNvSpPr/>
          <p:nvPr/>
        </p:nvSpPr>
        <p:spPr>
          <a:xfrm rot="10800000">
            <a:off x="4369777" y="1915801"/>
            <a:ext cx="2356338" cy="1133840"/>
          </a:xfrm>
          <a:prstGeom prst="leftRightUp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CO"/>
          </a:p>
        </p:txBody>
      </p:sp>
    </p:spTree>
    <p:extLst>
      <p:ext uri="{BB962C8B-B14F-4D97-AF65-F5344CB8AC3E}">
        <p14:creationId xmlns:p14="http://schemas.microsoft.com/office/powerpoint/2010/main" val="28786621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305330"/>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2" name="Rectángulo 1"/>
          <p:cNvSpPr/>
          <p:nvPr/>
        </p:nvSpPr>
        <p:spPr>
          <a:xfrm>
            <a:off x="136766" y="-33040"/>
            <a:ext cx="3063634" cy="523220"/>
          </a:xfrm>
          <a:prstGeom prst="rect">
            <a:avLst/>
          </a:prstGeom>
        </p:spPr>
        <p:txBody>
          <a:bodyPr wrap="square">
            <a:spAutoFit/>
          </a:bodyPr>
          <a:lstStyle/>
          <a:p>
            <a:pPr algn="just" fontAlgn="ctr"/>
            <a:r>
              <a:rPr lang="es-ES" sz="2800" dirty="0"/>
              <a:t>I.E. Zaragoza</a:t>
            </a:r>
          </a:p>
        </p:txBody>
      </p:sp>
      <p:pic>
        <p:nvPicPr>
          <p:cNvPr id="8" name="Imagen 7" descr="C:\Users\secretaria7\Downloads\WhatsApp Image 2024-01-23 at 1.31.08 PM.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291" y="490179"/>
            <a:ext cx="3431593" cy="2464035"/>
          </a:xfrm>
          <a:prstGeom prst="rect">
            <a:avLst/>
          </a:prstGeom>
          <a:noFill/>
          <a:ln>
            <a:noFill/>
          </a:ln>
        </p:spPr>
      </p:pic>
      <p:pic>
        <p:nvPicPr>
          <p:cNvPr id="9" name="Imagen 8" descr="C:\Users\secretaria7\Downloads\WhatsApp Image 2024-01-23 at 1.31.13 PM (1).jpeg"/>
          <p:cNvPicPr/>
          <p:nvPr/>
        </p:nvPicPr>
        <p:blipFill rotWithShape="1">
          <a:blip r:embed="rId5" cstate="print">
            <a:extLst>
              <a:ext uri="{28A0092B-C50C-407E-A947-70E740481C1C}">
                <a14:useLocalDpi xmlns:a14="http://schemas.microsoft.com/office/drawing/2010/main" val="0"/>
              </a:ext>
            </a:extLst>
          </a:blip>
          <a:srcRect l="17992" t="11769"/>
          <a:stretch/>
        </p:blipFill>
        <p:spPr bwMode="auto">
          <a:xfrm>
            <a:off x="3972167" y="490179"/>
            <a:ext cx="3360618" cy="2464035"/>
          </a:xfrm>
          <a:prstGeom prst="rect">
            <a:avLst/>
          </a:prstGeom>
          <a:noFill/>
          <a:ln>
            <a:noFill/>
          </a:ln>
          <a:extLst>
            <a:ext uri="{53640926-AAD7-44D8-BBD7-CCE9431645EC}">
              <a14:shadowObscured xmlns:a14="http://schemas.microsoft.com/office/drawing/2010/main"/>
            </a:ext>
          </a:extLst>
        </p:spPr>
      </p:pic>
      <p:sp>
        <p:nvSpPr>
          <p:cNvPr id="3" name="Rectángulo 2"/>
          <p:cNvSpPr/>
          <p:nvPr/>
        </p:nvSpPr>
        <p:spPr>
          <a:xfrm>
            <a:off x="0" y="3262932"/>
            <a:ext cx="3290324" cy="523220"/>
          </a:xfrm>
          <a:prstGeom prst="rect">
            <a:avLst/>
          </a:prstGeom>
        </p:spPr>
        <p:txBody>
          <a:bodyPr wrap="none">
            <a:spAutoFit/>
          </a:bodyPr>
          <a:lstStyle/>
          <a:p>
            <a:pPr algn="just" fontAlgn="ctr"/>
            <a:r>
              <a:rPr lang="es-ES" sz="2800" dirty="0"/>
              <a:t>I.E. María Auxiliadora</a:t>
            </a:r>
          </a:p>
        </p:txBody>
      </p:sp>
      <p:pic>
        <p:nvPicPr>
          <p:cNvPr id="10" name="Imagen 9" descr="C:\Users\secretaria7\Downloads\WhatsApp Image 2024-01-29 at 8.38.02 AM.jpe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09015" y="3962750"/>
            <a:ext cx="3798254" cy="2546269"/>
          </a:xfrm>
          <a:prstGeom prst="rect">
            <a:avLst/>
          </a:prstGeom>
          <a:noFill/>
          <a:ln>
            <a:noFill/>
          </a:ln>
        </p:spPr>
      </p:pic>
      <p:pic>
        <p:nvPicPr>
          <p:cNvPr id="13" name="Imagen 12" descr="C:\Users\secretaria7\Downloads\WhatsApp Image 2024-01-29 at 10.17.41 AM.jpe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71967" y="3945164"/>
            <a:ext cx="3901521" cy="2824913"/>
          </a:xfrm>
          <a:prstGeom prst="rect">
            <a:avLst/>
          </a:prstGeom>
          <a:noFill/>
          <a:ln>
            <a:noFill/>
          </a:ln>
        </p:spPr>
      </p:pic>
    </p:spTree>
    <p:extLst>
      <p:ext uri="{BB962C8B-B14F-4D97-AF65-F5344CB8AC3E}">
        <p14:creationId xmlns:p14="http://schemas.microsoft.com/office/powerpoint/2010/main" val="3534729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8" name="Subtítulo 2"/>
          <p:cNvSpPr txBox="1">
            <a:spLocks/>
          </p:cNvSpPr>
          <p:nvPr/>
        </p:nvSpPr>
        <p:spPr>
          <a:xfrm>
            <a:off x="470429" y="28262"/>
            <a:ext cx="4548379" cy="854452"/>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s-ES" sz="3600" dirty="0">
              <a:latin typeface="Franklin Gothic Demi Cond" panose="020B0706030402020204" pitchFamily="34" charset="0"/>
            </a:endParaRPr>
          </a:p>
          <a:p>
            <a:endParaRPr lang="es-ES" sz="3600" dirty="0">
              <a:latin typeface="Franklin Gothic Demi Cond" panose="020B0706030402020204" pitchFamily="34" charset="0"/>
            </a:endParaRPr>
          </a:p>
          <a:p>
            <a:endParaRPr lang="es-ES" sz="12800" dirty="0">
              <a:latin typeface="Franklin Gothic Demi Cond" panose="020B0706030402020204" pitchFamily="34" charset="0"/>
            </a:endParaRPr>
          </a:p>
          <a:p>
            <a:r>
              <a:rPr lang="es-ES" sz="12800" dirty="0">
                <a:latin typeface="Franklin Gothic Demi Cond" panose="020B0706030402020204" pitchFamily="34" charset="0"/>
              </a:rPr>
              <a:t> </a:t>
            </a:r>
            <a:endParaRPr lang="es-CO" sz="12800" dirty="0">
              <a:latin typeface="Franklin Gothic Demi Cond" panose="020B0706030402020204" pitchFamily="34" charset="0"/>
            </a:endParaRPr>
          </a:p>
          <a:p>
            <a:endParaRPr lang="es-ES" sz="3600" dirty="0">
              <a:latin typeface="Franklin Gothic Demi Cond" panose="020B0706030402020204" pitchFamily="34" charset="0"/>
            </a:endParaRPr>
          </a:p>
          <a:p>
            <a:endParaRPr lang="es-ES" sz="3600" dirty="0">
              <a:latin typeface="Franklin Gothic Demi Cond" panose="020B0706030402020204" pitchFamily="34" charset="0"/>
            </a:endParaRPr>
          </a:p>
        </p:txBody>
      </p:sp>
      <p:sp>
        <p:nvSpPr>
          <p:cNvPr id="2" name="Rectángulo 1"/>
          <p:cNvSpPr/>
          <p:nvPr/>
        </p:nvSpPr>
        <p:spPr>
          <a:xfrm>
            <a:off x="49402" y="163100"/>
            <a:ext cx="3459152" cy="707886"/>
          </a:xfrm>
          <a:prstGeom prst="rect">
            <a:avLst/>
          </a:prstGeom>
        </p:spPr>
        <p:txBody>
          <a:bodyPr wrap="none">
            <a:spAutoFit/>
          </a:bodyPr>
          <a:lstStyle/>
          <a:p>
            <a:pPr algn="just" fontAlgn="ctr"/>
            <a:r>
              <a:rPr lang="es-ES" sz="4000" dirty="0"/>
              <a:t>I.E.  Académico </a:t>
            </a:r>
          </a:p>
        </p:txBody>
      </p:sp>
      <p:pic>
        <p:nvPicPr>
          <p:cNvPr id="10" name="Imagen 9" descr="C:\Users\secretaria7\Downloads\WhatsApp Image 2024-01-30 at 9.11.15 AM (1).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0852" y="1401372"/>
            <a:ext cx="4340909" cy="2766182"/>
          </a:xfrm>
          <a:prstGeom prst="rect">
            <a:avLst/>
          </a:prstGeom>
          <a:noFill/>
          <a:ln>
            <a:noFill/>
          </a:ln>
        </p:spPr>
      </p:pic>
      <p:pic>
        <p:nvPicPr>
          <p:cNvPr id="11" name="Imagen 10" descr="C:\Users\secretaria7\Downloads\WhatsApp Image 2024-01-30 at 9.56.49 AM.jpeg"/>
          <p:cNvPicPr/>
          <p:nvPr/>
        </p:nvPicPr>
        <p:blipFill rotWithShape="1">
          <a:blip r:embed="rId5" cstate="print">
            <a:extLst>
              <a:ext uri="{28A0092B-C50C-407E-A947-70E740481C1C}">
                <a14:useLocalDpi xmlns:a14="http://schemas.microsoft.com/office/drawing/2010/main" val="0"/>
              </a:ext>
            </a:extLst>
          </a:blip>
          <a:srcRect t="31231"/>
          <a:stretch/>
        </p:blipFill>
        <p:spPr bwMode="auto">
          <a:xfrm>
            <a:off x="5659755" y="1401372"/>
            <a:ext cx="4530530" cy="276618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42312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8" name="Rectángulo redondeado 7"/>
          <p:cNvSpPr/>
          <p:nvPr/>
        </p:nvSpPr>
        <p:spPr>
          <a:xfrm>
            <a:off x="685801" y="1282387"/>
            <a:ext cx="3261946" cy="1767254"/>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fontAlgn="ctr"/>
            <a:r>
              <a:rPr lang="es-ES" dirty="0"/>
              <a:t>Campaña: Promoción de hábitos sanos para prevenir el consumo de SPA, tabaco, cigarrillos electrónicos y vapeo</a:t>
            </a:r>
            <a:endParaRPr lang="es-ES" dirty="0">
              <a:solidFill>
                <a:srgbClr val="000000"/>
              </a:solidFill>
              <a:latin typeface="Calibri" panose="020F0502020204030204" pitchFamily="34" charset="0"/>
            </a:endParaRPr>
          </a:p>
        </p:txBody>
      </p:sp>
      <p:sp>
        <p:nvSpPr>
          <p:cNvPr id="9" name="Rectángulo redondeado 8"/>
          <p:cNvSpPr/>
          <p:nvPr/>
        </p:nvSpPr>
        <p:spPr>
          <a:xfrm>
            <a:off x="4021017" y="4019725"/>
            <a:ext cx="3261946" cy="1767254"/>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fontAlgn="ctr"/>
            <a:r>
              <a:rPr lang="es-ES" dirty="0"/>
              <a:t>Contamos con la participación activa de 574 asistentes</a:t>
            </a:r>
            <a:endParaRPr lang="es-ES" dirty="0">
              <a:solidFill>
                <a:srgbClr val="000000"/>
              </a:solidFill>
              <a:latin typeface="Calibri" panose="020F0502020204030204" pitchFamily="34" charset="0"/>
            </a:endParaRPr>
          </a:p>
        </p:txBody>
      </p:sp>
      <p:sp>
        <p:nvSpPr>
          <p:cNvPr id="10" name="Rectángulo redondeado 9"/>
          <p:cNvSpPr/>
          <p:nvPr/>
        </p:nvSpPr>
        <p:spPr>
          <a:xfrm>
            <a:off x="7452946" y="1282387"/>
            <a:ext cx="4252959" cy="2181782"/>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fontAlgn="ctr"/>
            <a:r>
              <a:rPr lang="es-ES" dirty="0"/>
              <a:t>Los sitios que logramos impactar con esta campaña son:</a:t>
            </a:r>
          </a:p>
          <a:p>
            <a:pPr fontAlgn="ctr"/>
            <a:r>
              <a:rPr lang="es-CO" dirty="0"/>
              <a:t>I.E. Indalecio Penilla Sede principal </a:t>
            </a:r>
            <a:br>
              <a:rPr lang="es-CO" dirty="0"/>
            </a:br>
            <a:r>
              <a:rPr lang="es-CO" dirty="0"/>
              <a:t>I.E. Ciudad Cartago</a:t>
            </a:r>
            <a:br>
              <a:rPr lang="es-CO" dirty="0"/>
            </a:br>
            <a:r>
              <a:rPr lang="es-CO" dirty="0"/>
              <a:t>I.E. Ramón Martínez Benítez  </a:t>
            </a:r>
            <a:br>
              <a:rPr lang="es-CO" dirty="0"/>
            </a:br>
            <a:r>
              <a:rPr lang="es-CO" dirty="0"/>
              <a:t>I.E. Manuel Quintero Penilla</a:t>
            </a:r>
          </a:p>
          <a:p>
            <a:pPr fontAlgn="ctr"/>
            <a:r>
              <a:rPr lang="es-CO" dirty="0"/>
              <a:t>I.E. Juan XXIII</a:t>
            </a:r>
            <a:endParaRPr lang="es-ES" dirty="0">
              <a:solidFill>
                <a:srgbClr val="000000"/>
              </a:solidFill>
              <a:latin typeface="Calibri" panose="020F0502020204030204" pitchFamily="34" charset="0"/>
            </a:endParaRPr>
          </a:p>
        </p:txBody>
      </p:sp>
      <p:sp>
        <p:nvSpPr>
          <p:cNvPr id="11" name="Flecha izquierda, derecha y arriba 10"/>
          <p:cNvSpPr/>
          <p:nvPr/>
        </p:nvSpPr>
        <p:spPr>
          <a:xfrm rot="10800000">
            <a:off x="4473821" y="1915801"/>
            <a:ext cx="2356338" cy="1133840"/>
          </a:xfrm>
          <a:prstGeom prst="leftRigh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O"/>
          </a:p>
        </p:txBody>
      </p:sp>
      <p:sp>
        <p:nvSpPr>
          <p:cNvPr id="2" name="CuadroTexto 1"/>
          <p:cNvSpPr txBox="1"/>
          <p:nvPr/>
        </p:nvSpPr>
        <p:spPr>
          <a:xfrm>
            <a:off x="202223" y="140677"/>
            <a:ext cx="4835769" cy="523220"/>
          </a:xfrm>
          <a:prstGeom prst="rect">
            <a:avLst/>
          </a:prstGeom>
          <a:noFill/>
        </p:spPr>
        <p:txBody>
          <a:bodyPr wrap="square" rtlCol="0">
            <a:spAutoFit/>
          </a:bodyPr>
          <a:lstStyle/>
          <a:p>
            <a:r>
              <a:rPr lang="es-ES" sz="2800" dirty="0"/>
              <a:t>Prevención Consumo de SPA</a:t>
            </a:r>
            <a:endParaRPr lang="es-CO" sz="2800" dirty="0"/>
          </a:p>
        </p:txBody>
      </p:sp>
    </p:spTree>
    <p:extLst>
      <p:ext uri="{BB962C8B-B14F-4D97-AF65-F5344CB8AC3E}">
        <p14:creationId xmlns:p14="http://schemas.microsoft.com/office/powerpoint/2010/main" val="480035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2412" y="-17583"/>
            <a:ext cx="5329587" cy="1765426"/>
          </a:xfrm>
          <a:prstGeom prst="rect">
            <a:avLst/>
          </a:prstGeom>
        </p:spPr>
      </p:pic>
      <p:sp>
        <p:nvSpPr>
          <p:cNvPr id="8" name="Subtítulo 2"/>
          <p:cNvSpPr txBox="1">
            <a:spLocks/>
          </p:cNvSpPr>
          <p:nvPr/>
        </p:nvSpPr>
        <p:spPr>
          <a:xfrm>
            <a:off x="470429" y="28262"/>
            <a:ext cx="4548379" cy="854452"/>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s-ES" sz="3600" dirty="0">
              <a:latin typeface="Franklin Gothic Demi Cond" panose="020B0706030402020204" pitchFamily="34" charset="0"/>
            </a:endParaRPr>
          </a:p>
          <a:p>
            <a:endParaRPr lang="es-ES" sz="3600" dirty="0">
              <a:latin typeface="Franklin Gothic Demi Cond" panose="020B0706030402020204" pitchFamily="34" charset="0"/>
            </a:endParaRPr>
          </a:p>
          <a:p>
            <a:endParaRPr lang="es-ES" sz="12800" dirty="0">
              <a:latin typeface="Franklin Gothic Demi Cond" panose="020B0706030402020204" pitchFamily="34" charset="0"/>
            </a:endParaRPr>
          </a:p>
          <a:p>
            <a:r>
              <a:rPr lang="es-ES" sz="12800" dirty="0">
                <a:latin typeface="Franklin Gothic Demi Cond" panose="020B0706030402020204" pitchFamily="34" charset="0"/>
              </a:rPr>
              <a:t> </a:t>
            </a:r>
            <a:endParaRPr lang="es-CO" sz="12800" dirty="0">
              <a:latin typeface="Franklin Gothic Demi Cond" panose="020B0706030402020204" pitchFamily="34" charset="0"/>
            </a:endParaRPr>
          </a:p>
          <a:p>
            <a:endParaRPr lang="es-ES" sz="3600" dirty="0">
              <a:latin typeface="Franklin Gothic Demi Cond" panose="020B0706030402020204" pitchFamily="34" charset="0"/>
            </a:endParaRPr>
          </a:p>
          <a:p>
            <a:endParaRPr lang="es-ES" sz="3600" dirty="0">
              <a:latin typeface="Franklin Gothic Demi Cond" panose="020B0706030402020204" pitchFamily="34" charset="0"/>
            </a:endParaRPr>
          </a:p>
        </p:txBody>
      </p:sp>
      <p:sp>
        <p:nvSpPr>
          <p:cNvPr id="2" name="Rectángulo 1"/>
          <p:cNvSpPr/>
          <p:nvPr/>
        </p:nvSpPr>
        <p:spPr>
          <a:xfrm>
            <a:off x="146538" y="197656"/>
            <a:ext cx="5102470" cy="750975"/>
          </a:xfrm>
          <a:prstGeom prst="rect">
            <a:avLst/>
          </a:prstGeom>
        </p:spPr>
        <p:txBody>
          <a:bodyPr wrap="square">
            <a:spAutoFit/>
          </a:bodyPr>
          <a:lstStyle/>
          <a:p>
            <a:pPr algn="just">
              <a:lnSpc>
                <a:spcPct val="107000"/>
              </a:lnSpc>
              <a:spcAft>
                <a:spcPts val="800"/>
              </a:spcAft>
              <a:tabLst>
                <a:tab pos="5581015" algn="l"/>
              </a:tabLst>
            </a:pPr>
            <a:r>
              <a:rPr lang="es-CO" sz="2000" b="1" dirty="0">
                <a:latin typeface="Arial" panose="020B0604020202020204" pitchFamily="34" charset="0"/>
                <a:ea typeface="Calibri" panose="020F0502020204030204" pitchFamily="34" charset="0"/>
                <a:cs typeface="Times New Roman" panose="02020603050405020304" pitchFamily="18" charset="0"/>
              </a:rPr>
              <a:t>Institución Educativa Indalecio Penilla – Escuela de Padres</a:t>
            </a:r>
            <a:endParaRPr lang="es-CO" sz="2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n 8" descr="C:\Users\secretaria7\Downloads\WhatsApp Image 2024-02-12 at 8.27.26 AM (1).jpeg"/>
          <p:cNvPicPr/>
          <p:nvPr/>
        </p:nvPicPr>
        <p:blipFill rotWithShape="1">
          <a:blip r:embed="rId4" cstate="print">
            <a:extLst>
              <a:ext uri="{28A0092B-C50C-407E-A947-70E740481C1C}">
                <a14:useLocalDpi xmlns:a14="http://schemas.microsoft.com/office/drawing/2010/main" val="0"/>
              </a:ext>
            </a:extLst>
          </a:blip>
          <a:srcRect l="6723"/>
          <a:stretch/>
        </p:blipFill>
        <p:spPr bwMode="auto">
          <a:xfrm>
            <a:off x="146538" y="1052108"/>
            <a:ext cx="4127325" cy="2441429"/>
          </a:xfrm>
          <a:prstGeom prst="rect">
            <a:avLst/>
          </a:prstGeom>
          <a:noFill/>
          <a:ln>
            <a:noFill/>
          </a:ln>
          <a:extLst>
            <a:ext uri="{53640926-AAD7-44D8-BBD7-CCE9431645EC}">
              <a14:shadowObscured xmlns:a14="http://schemas.microsoft.com/office/drawing/2010/main"/>
            </a:ext>
          </a:extLst>
        </p:spPr>
      </p:pic>
      <p:sp>
        <p:nvSpPr>
          <p:cNvPr id="10" name="Rectángulo 9"/>
          <p:cNvSpPr/>
          <p:nvPr/>
        </p:nvSpPr>
        <p:spPr>
          <a:xfrm>
            <a:off x="5112969" y="1547905"/>
            <a:ext cx="5763116" cy="369332"/>
          </a:xfrm>
          <a:prstGeom prst="rect">
            <a:avLst/>
          </a:prstGeom>
        </p:spPr>
        <p:txBody>
          <a:bodyPr wrap="none">
            <a:spAutoFit/>
          </a:bodyPr>
          <a:lstStyle/>
          <a:p>
            <a:r>
              <a:rPr lang="es-CO" b="1" dirty="0">
                <a:latin typeface="Arial" panose="020B0604020202020204" pitchFamily="34" charset="0"/>
                <a:ea typeface="Calibri" panose="020F0502020204030204" pitchFamily="34" charset="0"/>
              </a:rPr>
              <a:t>Institución Educativa Indalecio Penilla - Estudiante</a:t>
            </a:r>
            <a:endParaRPr lang="es-CO" b="1" dirty="0"/>
          </a:p>
        </p:txBody>
      </p:sp>
      <p:pic>
        <p:nvPicPr>
          <p:cNvPr id="13" name="Imagen 12" descr="C:\Users\secretaria7\Downloads\WhatsApp Image 2024-02-06 at 11.34.34 AM.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1330" y="2106296"/>
            <a:ext cx="2694432" cy="2170331"/>
          </a:xfrm>
          <a:prstGeom prst="rect">
            <a:avLst/>
          </a:prstGeom>
          <a:noFill/>
          <a:ln>
            <a:noFill/>
          </a:ln>
        </p:spPr>
      </p:pic>
      <p:pic>
        <p:nvPicPr>
          <p:cNvPr id="14" name="Imagen 13" descr="C:\Users\secretaria7\Downloads\WhatsApp Image 2024-02-06 at 2.53.00 PM.jpe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3131" y="2106297"/>
            <a:ext cx="2722954" cy="2193142"/>
          </a:xfrm>
          <a:prstGeom prst="rect">
            <a:avLst/>
          </a:prstGeom>
          <a:noFill/>
          <a:ln>
            <a:noFill/>
          </a:ln>
        </p:spPr>
      </p:pic>
    </p:spTree>
    <p:extLst>
      <p:ext uri="{BB962C8B-B14F-4D97-AF65-F5344CB8AC3E}">
        <p14:creationId xmlns:p14="http://schemas.microsoft.com/office/powerpoint/2010/main" val="2439896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8" name="Subtítulo 2"/>
          <p:cNvSpPr txBox="1">
            <a:spLocks/>
          </p:cNvSpPr>
          <p:nvPr/>
        </p:nvSpPr>
        <p:spPr>
          <a:xfrm>
            <a:off x="470429" y="28262"/>
            <a:ext cx="4548379" cy="854452"/>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s-ES" sz="3600" dirty="0">
              <a:latin typeface="Franklin Gothic Demi Cond" panose="020B0706030402020204" pitchFamily="34" charset="0"/>
            </a:endParaRPr>
          </a:p>
          <a:p>
            <a:endParaRPr lang="es-ES" sz="3600" dirty="0">
              <a:latin typeface="Franklin Gothic Demi Cond" panose="020B0706030402020204" pitchFamily="34" charset="0"/>
            </a:endParaRPr>
          </a:p>
          <a:p>
            <a:endParaRPr lang="es-ES" sz="12800" dirty="0">
              <a:latin typeface="Franklin Gothic Demi Cond" panose="020B0706030402020204" pitchFamily="34" charset="0"/>
            </a:endParaRPr>
          </a:p>
          <a:p>
            <a:r>
              <a:rPr lang="es-ES" sz="12800" dirty="0">
                <a:latin typeface="Franklin Gothic Demi Cond" panose="020B0706030402020204" pitchFamily="34" charset="0"/>
              </a:rPr>
              <a:t> </a:t>
            </a:r>
            <a:endParaRPr lang="es-CO" sz="12800" dirty="0">
              <a:latin typeface="Franklin Gothic Demi Cond" panose="020B0706030402020204" pitchFamily="34" charset="0"/>
            </a:endParaRPr>
          </a:p>
          <a:p>
            <a:endParaRPr lang="es-ES" sz="3600" dirty="0">
              <a:latin typeface="Franklin Gothic Demi Cond" panose="020B0706030402020204" pitchFamily="34" charset="0"/>
            </a:endParaRPr>
          </a:p>
          <a:p>
            <a:endParaRPr lang="es-ES" sz="3600" dirty="0">
              <a:latin typeface="Franklin Gothic Demi Cond" panose="020B0706030402020204" pitchFamily="34" charset="0"/>
            </a:endParaRPr>
          </a:p>
        </p:txBody>
      </p:sp>
      <p:sp>
        <p:nvSpPr>
          <p:cNvPr id="9" name="Rectángulo 8"/>
          <p:cNvSpPr/>
          <p:nvPr/>
        </p:nvSpPr>
        <p:spPr>
          <a:xfrm>
            <a:off x="70042" y="261140"/>
            <a:ext cx="6926896" cy="592726"/>
          </a:xfrm>
          <a:prstGeom prst="rect">
            <a:avLst/>
          </a:prstGeom>
        </p:spPr>
        <p:txBody>
          <a:bodyPr wrap="none">
            <a:spAutoFit/>
          </a:bodyPr>
          <a:lstStyle/>
          <a:p>
            <a:pPr>
              <a:lnSpc>
                <a:spcPct val="107000"/>
              </a:lnSpc>
              <a:spcAft>
                <a:spcPts val="800"/>
              </a:spcAft>
            </a:pPr>
            <a:r>
              <a:rPr lang="es-CO" sz="3200" dirty="0">
                <a:latin typeface="Arial" panose="020B0604020202020204" pitchFamily="34" charset="0"/>
                <a:ea typeface="Calibri" panose="020F0502020204030204" pitchFamily="34" charset="0"/>
                <a:cs typeface="Times New Roman" panose="02020603050405020304" pitchFamily="18" charset="0"/>
              </a:rPr>
              <a:t>Institución Educativa Ciudad Cartago</a:t>
            </a:r>
            <a:endParaRPr lang="es-CO" sz="3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2" name="Imagen 11" descr="C:\Users\secretaria7\Downloads\WhatsApp Image 2024-02-20 at 10.39.05 AM.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502" y="1086744"/>
            <a:ext cx="4680305" cy="3432502"/>
          </a:xfrm>
          <a:prstGeom prst="rect">
            <a:avLst/>
          </a:prstGeom>
          <a:noFill/>
          <a:ln>
            <a:noFill/>
          </a:ln>
        </p:spPr>
      </p:pic>
      <p:pic>
        <p:nvPicPr>
          <p:cNvPr id="13" name="Imagen 12" descr="C:\Users\secretaria7\Downloads\WhatsApp Image 2024-02-20 at 10.37.02 AM.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8188" y="1086744"/>
            <a:ext cx="5000166" cy="3432502"/>
          </a:xfrm>
          <a:prstGeom prst="rect">
            <a:avLst/>
          </a:prstGeom>
          <a:noFill/>
          <a:ln>
            <a:noFill/>
          </a:ln>
        </p:spPr>
      </p:pic>
    </p:spTree>
    <p:extLst>
      <p:ext uri="{BB962C8B-B14F-4D97-AF65-F5344CB8AC3E}">
        <p14:creationId xmlns:p14="http://schemas.microsoft.com/office/powerpoint/2010/main" val="3302838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10" name="Título 1"/>
          <p:cNvSpPr>
            <a:spLocks noGrp="1"/>
          </p:cNvSpPr>
          <p:nvPr>
            <p:ph type="ctrTitle"/>
          </p:nvPr>
        </p:nvSpPr>
        <p:spPr>
          <a:xfrm>
            <a:off x="69127" y="0"/>
            <a:ext cx="4564461" cy="824753"/>
          </a:xfrm>
        </p:spPr>
        <p:txBody>
          <a:bodyPr>
            <a:normAutofit/>
          </a:bodyPr>
          <a:lstStyle/>
          <a:p>
            <a:r>
              <a:rPr lang="es-ES" sz="2400" b="1" dirty="0">
                <a:effectLst>
                  <a:outerShdw blurRad="38100" dist="38100" dir="2700000" algn="tl">
                    <a:srgbClr val="000000">
                      <a:alpha val="43137"/>
                    </a:srgbClr>
                  </a:outerShdw>
                </a:effectLst>
                <a:latin typeface="Arial Narrow" pitchFamily="34" charset="0"/>
              </a:rPr>
              <a:t>BIOLÓGICO ENTREGADO AL MUNICIPIO DE CARTAGO 2024 </a:t>
            </a:r>
          </a:p>
        </p:txBody>
      </p:sp>
      <p:pic>
        <p:nvPicPr>
          <p:cNvPr id="8" name="Imagen 7">
            <a:extLst>
              <a:ext uri="{FF2B5EF4-FFF2-40B4-BE49-F238E27FC236}">
                <a16:creationId xmlns:a16="http://schemas.microsoft.com/office/drawing/2014/main" id="{843BBF62-2956-EB4F-BE73-D71048C3A826}"/>
              </a:ext>
            </a:extLst>
          </p:cNvPr>
          <p:cNvPicPr>
            <a:picLocks noChangeAspect="1"/>
          </p:cNvPicPr>
          <p:nvPr/>
        </p:nvPicPr>
        <p:blipFill>
          <a:blip r:embed="rId4"/>
          <a:stretch>
            <a:fillRect/>
          </a:stretch>
        </p:blipFill>
        <p:spPr>
          <a:xfrm>
            <a:off x="-535861" y="882714"/>
            <a:ext cx="5774436" cy="1723644"/>
          </a:xfrm>
          <a:prstGeom prst="rect">
            <a:avLst/>
          </a:prstGeom>
        </p:spPr>
      </p:pic>
      <p:sp>
        <p:nvSpPr>
          <p:cNvPr id="9" name="CuadroTexto 8">
            <a:extLst>
              <a:ext uri="{FF2B5EF4-FFF2-40B4-BE49-F238E27FC236}">
                <a16:creationId xmlns:a16="http://schemas.microsoft.com/office/drawing/2014/main" id="{A4FA4AF3-8DB3-F35F-2543-F46F829E6488}"/>
              </a:ext>
            </a:extLst>
          </p:cNvPr>
          <p:cNvSpPr txBox="1"/>
          <p:nvPr/>
        </p:nvSpPr>
        <p:spPr>
          <a:xfrm>
            <a:off x="5849859" y="1268153"/>
            <a:ext cx="4880108" cy="646331"/>
          </a:xfrm>
          <a:prstGeom prst="rect">
            <a:avLst/>
          </a:prstGeom>
          <a:noFill/>
        </p:spPr>
        <p:txBody>
          <a:bodyPr wrap="square" rtlCol="0">
            <a:spAutoFit/>
          </a:bodyPr>
          <a:lstStyle/>
          <a:p>
            <a:r>
              <a:rPr lang="es-MX" b="1" dirty="0">
                <a:latin typeface="Arial Narrow" panose="020B0606020202030204" pitchFamily="34" charset="0"/>
              </a:rPr>
              <a:t>COBERTURAS PAI MENOR DE 1 AÑO CORTE MES DE MAYO 2024</a:t>
            </a:r>
            <a:endParaRPr lang="es-CO" b="1" dirty="0">
              <a:latin typeface="Arial Narrow" panose="020B0606020202030204" pitchFamily="34" charset="0"/>
            </a:endParaRPr>
          </a:p>
        </p:txBody>
      </p:sp>
      <p:pic>
        <p:nvPicPr>
          <p:cNvPr id="11" name="Imagen 10">
            <a:extLst>
              <a:ext uri="{FF2B5EF4-FFF2-40B4-BE49-F238E27FC236}">
                <a16:creationId xmlns:a16="http://schemas.microsoft.com/office/drawing/2014/main" id="{19A5B677-F747-2412-517A-6F71C4BA6843}"/>
              </a:ext>
            </a:extLst>
          </p:cNvPr>
          <p:cNvPicPr>
            <a:picLocks noChangeAspect="1"/>
          </p:cNvPicPr>
          <p:nvPr/>
        </p:nvPicPr>
        <p:blipFill>
          <a:blip r:embed="rId5"/>
          <a:stretch>
            <a:fillRect/>
          </a:stretch>
        </p:blipFill>
        <p:spPr>
          <a:xfrm>
            <a:off x="5586642" y="2142107"/>
            <a:ext cx="5691627" cy="2634070"/>
          </a:xfrm>
          <a:prstGeom prst="rect">
            <a:avLst/>
          </a:prstGeom>
        </p:spPr>
      </p:pic>
      <p:pic>
        <p:nvPicPr>
          <p:cNvPr id="12" name="Imagen 11">
            <a:extLst>
              <a:ext uri="{FF2B5EF4-FFF2-40B4-BE49-F238E27FC236}">
                <a16:creationId xmlns:a16="http://schemas.microsoft.com/office/drawing/2014/main" id="{D1EB425B-32EF-BF6D-67B8-14B41FB3E479}"/>
              </a:ext>
            </a:extLst>
          </p:cNvPr>
          <p:cNvPicPr>
            <a:picLocks noChangeAspect="1"/>
          </p:cNvPicPr>
          <p:nvPr/>
        </p:nvPicPr>
        <p:blipFill>
          <a:blip r:embed="rId6"/>
          <a:stretch>
            <a:fillRect/>
          </a:stretch>
        </p:blipFill>
        <p:spPr>
          <a:xfrm>
            <a:off x="1440435" y="2442635"/>
            <a:ext cx="1821844" cy="2479354"/>
          </a:xfrm>
          <a:prstGeom prst="rect">
            <a:avLst/>
          </a:prstGeom>
        </p:spPr>
      </p:pic>
      <p:sp>
        <p:nvSpPr>
          <p:cNvPr id="13" name="CuadroTexto 12">
            <a:extLst>
              <a:ext uri="{FF2B5EF4-FFF2-40B4-BE49-F238E27FC236}">
                <a16:creationId xmlns:a16="http://schemas.microsoft.com/office/drawing/2014/main" id="{080124A1-0A22-9C88-6EB0-76760D26C5FF}"/>
              </a:ext>
            </a:extLst>
          </p:cNvPr>
          <p:cNvSpPr txBox="1"/>
          <p:nvPr/>
        </p:nvSpPr>
        <p:spPr>
          <a:xfrm>
            <a:off x="1921933" y="5003800"/>
            <a:ext cx="8576734" cy="738664"/>
          </a:xfrm>
          <a:prstGeom prst="rect">
            <a:avLst/>
          </a:prstGeom>
          <a:noFill/>
        </p:spPr>
        <p:txBody>
          <a:bodyPr wrap="square" rtlCol="0">
            <a:spAutoFit/>
          </a:bodyPr>
          <a:lstStyle/>
          <a:p>
            <a:pPr algn="ctr"/>
            <a:r>
              <a:rPr lang="es-CO" sz="1400" dirty="0">
                <a:solidFill>
                  <a:srgbClr val="222222"/>
                </a:solidFill>
                <a:effectLst/>
                <a:highlight>
                  <a:srgbClr val="FFFFFF"/>
                </a:highlight>
                <a:latin typeface="Arial Narrow" panose="020B0606020202030204" pitchFamily="34" charset="0"/>
                <a:ea typeface="Calibri" panose="020F0502020204030204" pitchFamily="34" charset="0"/>
              </a:rPr>
              <a:t>Los dos biológicos que se administran al recién nacido son BCG y HB, previniendo Meningitis Tuberculosa y Hepatitis B, se encuentra en 26% y 25.6% de cobertura; para ambas se tiene Coberturas críticas, este porcentaje mejora en vigencia 2022 y 2023 ya que el Hospital de San Juan de Dios ofertó partos y vacunación en recién nacidos.</a:t>
            </a:r>
            <a:endParaRPr lang="es-CO" sz="1400" dirty="0">
              <a:latin typeface="Arial Narrow" panose="020B0606020202030204" pitchFamily="34" charset="0"/>
            </a:endParaRPr>
          </a:p>
        </p:txBody>
      </p:sp>
    </p:spTree>
    <p:extLst>
      <p:ext uri="{BB962C8B-B14F-4D97-AF65-F5344CB8AC3E}">
        <p14:creationId xmlns:p14="http://schemas.microsoft.com/office/powerpoint/2010/main" val="20618365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8" name="Subtítulo 2"/>
          <p:cNvSpPr txBox="1">
            <a:spLocks/>
          </p:cNvSpPr>
          <p:nvPr/>
        </p:nvSpPr>
        <p:spPr>
          <a:xfrm>
            <a:off x="470429" y="28262"/>
            <a:ext cx="4548379" cy="854452"/>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s-ES" sz="3600" dirty="0">
              <a:latin typeface="Franklin Gothic Demi Cond" panose="020B0706030402020204" pitchFamily="34" charset="0"/>
            </a:endParaRPr>
          </a:p>
          <a:p>
            <a:endParaRPr lang="es-ES" sz="3600" dirty="0">
              <a:latin typeface="Franklin Gothic Demi Cond" panose="020B0706030402020204" pitchFamily="34" charset="0"/>
            </a:endParaRPr>
          </a:p>
          <a:p>
            <a:endParaRPr lang="es-ES" sz="12800" dirty="0">
              <a:latin typeface="Franklin Gothic Demi Cond" panose="020B0706030402020204" pitchFamily="34" charset="0"/>
            </a:endParaRPr>
          </a:p>
          <a:p>
            <a:r>
              <a:rPr lang="es-ES" sz="12800" dirty="0">
                <a:latin typeface="Franklin Gothic Demi Cond" panose="020B0706030402020204" pitchFamily="34" charset="0"/>
              </a:rPr>
              <a:t> </a:t>
            </a:r>
            <a:endParaRPr lang="es-CO" sz="12800" dirty="0">
              <a:latin typeface="Franklin Gothic Demi Cond" panose="020B0706030402020204" pitchFamily="34" charset="0"/>
            </a:endParaRPr>
          </a:p>
          <a:p>
            <a:endParaRPr lang="es-ES" sz="3600" dirty="0">
              <a:latin typeface="Franklin Gothic Demi Cond" panose="020B0706030402020204" pitchFamily="34" charset="0"/>
            </a:endParaRPr>
          </a:p>
          <a:p>
            <a:endParaRPr lang="es-ES" sz="3600" dirty="0">
              <a:latin typeface="Franklin Gothic Demi Cond" panose="020B0706030402020204" pitchFamily="34" charset="0"/>
            </a:endParaRPr>
          </a:p>
        </p:txBody>
      </p:sp>
      <p:sp>
        <p:nvSpPr>
          <p:cNvPr id="9" name="Rectángulo redondeado 8"/>
          <p:cNvSpPr/>
          <p:nvPr/>
        </p:nvSpPr>
        <p:spPr>
          <a:xfrm>
            <a:off x="759071" y="1419611"/>
            <a:ext cx="3261946" cy="1767254"/>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just" fontAlgn="ctr"/>
            <a:r>
              <a:rPr lang="es-ES" dirty="0"/>
              <a:t>Campaña Sana Convivencia, Prevención de violencias y socialización ruta de atención </a:t>
            </a:r>
          </a:p>
        </p:txBody>
      </p:sp>
      <p:sp>
        <p:nvSpPr>
          <p:cNvPr id="10" name="Rectángulo redondeado 9"/>
          <p:cNvSpPr/>
          <p:nvPr/>
        </p:nvSpPr>
        <p:spPr>
          <a:xfrm>
            <a:off x="4021017" y="3538076"/>
            <a:ext cx="3261946" cy="1767254"/>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fontAlgn="ctr"/>
            <a:r>
              <a:rPr lang="es-ES" dirty="0"/>
              <a:t>Contamos con la participación activa de 620 asistentes</a:t>
            </a:r>
            <a:endParaRPr lang="es-ES" dirty="0">
              <a:solidFill>
                <a:srgbClr val="000000"/>
              </a:solidFill>
              <a:latin typeface="Calibri" panose="020F0502020204030204" pitchFamily="34" charset="0"/>
            </a:endParaRPr>
          </a:p>
        </p:txBody>
      </p:sp>
      <p:sp>
        <p:nvSpPr>
          <p:cNvPr id="11" name="Rectángulo redondeado 10"/>
          <p:cNvSpPr/>
          <p:nvPr/>
        </p:nvSpPr>
        <p:spPr>
          <a:xfrm>
            <a:off x="7382608" y="1410367"/>
            <a:ext cx="4144108" cy="1944390"/>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just" fontAlgn="ctr"/>
            <a:r>
              <a:rPr lang="es-ES" dirty="0"/>
              <a:t>Los sitios que logramos impactar con esta campaña son:</a:t>
            </a:r>
          </a:p>
          <a:p>
            <a:pPr fontAlgn="ctr"/>
            <a:r>
              <a:rPr lang="es-CO" dirty="0"/>
              <a:t>I.E.  Antonio Holguín Garcés</a:t>
            </a:r>
            <a:br>
              <a:rPr lang="es-CO" dirty="0"/>
            </a:br>
            <a:r>
              <a:rPr lang="es-CO" dirty="0"/>
              <a:t>I.E.  Sor María Juliana</a:t>
            </a:r>
            <a:br>
              <a:rPr lang="es-CO" dirty="0"/>
            </a:br>
            <a:r>
              <a:rPr lang="es-CO" dirty="0"/>
              <a:t>I.E. Gabo</a:t>
            </a:r>
            <a:br>
              <a:rPr lang="es-CO" dirty="0"/>
            </a:br>
            <a:r>
              <a:rPr lang="es-CO" dirty="0"/>
              <a:t>I.E. Manuel Quintero Penilla</a:t>
            </a:r>
          </a:p>
        </p:txBody>
      </p:sp>
      <p:sp>
        <p:nvSpPr>
          <p:cNvPr id="12" name="Flecha izquierda, derecha y arriba 11"/>
          <p:cNvSpPr/>
          <p:nvPr/>
        </p:nvSpPr>
        <p:spPr>
          <a:xfrm rot="10800000">
            <a:off x="4473821" y="1915801"/>
            <a:ext cx="2356338" cy="1133840"/>
          </a:xfrm>
          <a:prstGeom prst="leftRightUp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CO"/>
          </a:p>
        </p:txBody>
      </p:sp>
      <p:sp>
        <p:nvSpPr>
          <p:cNvPr id="2" name="CuadroTexto 1"/>
          <p:cNvSpPr txBox="1"/>
          <p:nvPr/>
        </p:nvSpPr>
        <p:spPr>
          <a:xfrm>
            <a:off x="219808" y="219808"/>
            <a:ext cx="3801209" cy="707886"/>
          </a:xfrm>
          <a:prstGeom prst="rect">
            <a:avLst/>
          </a:prstGeom>
          <a:noFill/>
        </p:spPr>
        <p:txBody>
          <a:bodyPr wrap="square" rtlCol="0">
            <a:spAutoFit/>
          </a:bodyPr>
          <a:lstStyle/>
          <a:p>
            <a:r>
              <a:rPr lang="es-ES" sz="4000" dirty="0"/>
              <a:t>Ruta de atención </a:t>
            </a:r>
            <a:endParaRPr lang="es-CO" sz="4000" dirty="0"/>
          </a:p>
        </p:txBody>
      </p:sp>
    </p:spTree>
    <p:extLst>
      <p:ext uri="{BB962C8B-B14F-4D97-AF65-F5344CB8AC3E}">
        <p14:creationId xmlns:p14="http://schemas.microsoft.com/office/powerpoint/2010/main" val="2643973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8" name="Subtítulo 2"/>
          <p:cNvSpPr txBox="1">
            <a:spLocks/>
          </p:cNvSpPr>
          <p:nvPr/>
        </p:nvSpPr>
        <p:spPr>
          <a:xfrm>
            <a:off x="470429" y="28262"/>
            <a:ext cx="4548379" cy="854452"/>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s-ES" sz="3600" dirty="0">
              <a:latin typeface="Franklin Gothic Demi Cond" panose="020B0706030402020204" pitchFamily="34" charset="0"/>
            </a:endParaRPr>
          </a:p>
          <a:p>
            <a:endParaRPr lang="es-ES" sz="3600" dirty="0">
              <a:latin typeface="Franklin Gothic Demi Cond" panose="020B0706030402020204" pitchFamily="34" charset="0"/>
            </a:endParaRPr>
          </a:p>
          <a:p>
            <a:endParaRPr lang="es-ES" sz="12800" dirty="0">
              <a:latin typeface="Franklin Gothic Demi Cond" panose="020B0706030402020204" pitchFamily="34" charset="0"/>
            </a:endParaRPr>
          </a:p>
          <a:p>
            <a:r>
              <a:rPr lang="es-ES" sz="12800" dirty="0">
                <a:latin typeface="Franklin Gothic Demi Cond" panose="020B0706030402020204" pitchFamily="34" charset="0"/>
              </a:rPr>
              <a:t> </a:t>
            </a:r>
            <a:endParaRPr lang="es-CO" sz="12800" dirty="0">
              <a:latin typeface="Franklin Gothic Demi Cond" panose="020B0706030402020204" pitchFamily="34" charset="0"/>
            </a:endParaRPr>
          </a:p>
          <a:p>
            <a:endParaRPr lang="es-ES" sz="3600" dirty="0">
              <a:latin typeface="Franklin Gothic Demi Cond" panose="020B0706030402020204" pitchFamily="34" charset="0"/>
            </a:endParaRPr>
          </a:p>
          <a:p>
            <a:endParaRPr lang="es-ES" sz="3600" dirty="0">
              <a:latin typeface="Franklin Gothic Demi Cond" panose="020B0706030402020204" pitchFamily="34" charset="0"/>
            </a:endParaRPr>
          </a:p>
        </p:txBody>
      </p:sp>
      <p:sp>
        <p:nvSpPr>
          <p:cNvPr id="9" name="Rectángulo redondeado 8"/>
          <p:cNvSpPr/>
          <p:nvPr/>
        </p:nvSpPr>
        <p:spPr>
          <a:xfrm>
            <a:off x="759071" y="1419611"/>
            <a:ext cx="3261946" cy="1767254"/>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just" fontAlgn="ctr"/>
            <a:r>
              <a:rPr lang="es-ES" dirty="0"/>
              <a:t>Campaña. Prevención de riesgos digitales y manejo de redes sociales</a:t>
            </a:r>
          </a:p>
        </p:txBody>
      </p:sp>
      <p:sp>
        <p:nvSpPr>
          <p:cNvPr id="10" name="Rectángulo redondeado 9"/>
          <p:cNvSpPr/>
          <p:nvPr/>
        </p:nvSpPr>
        <p:spPr>
          <a:xfrm>
            <a:off x="3950679" y="3186865"/>
            <a:ext cx="3261946" cy="1767254"/>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fontAlgn="ctr"/>
            <a:r>
              <a:rPr lang="es-ES" dirty="0"/>
              <a:t>Contamos con la participación activa de 329 asistentes</a:t>
            </a:r>
            <a:endParaRPr lang="es-ES" dirty="0">
              <a:solidFill>
                <a:srgbClr val="000000"/>
              </a:solidFill>
              <a:latin typeface="Calibri" panose="020F0502020204030204" pitchFamily="34" charset="0"/>
            </a:endParaRPr>
          </a:p>
        </p:txBody>
      </p:sp>
      <p:sp>
        <p:nvSpPr>
          <p:cNvPr id="11" name="Rectángulo redondeado 10"/>
          <p:cNvSpPr/>
          <p:nvPr/>
        </p:nvSpPr>
        <p:spPr>
          <a:xfrm>
            <a:off x="7382608" y="1410367"/>
            <a:ext cx="4144108" cy="194439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just" fontAlgn="ctr"/>
            <a:r>
              <a:rPr lang="es-ES" dirty="0"/>
              <a:t>Los sitios que logramos impactar con esta campaña son:</a:t>
            </a:r>
          </a:p>
          <a:p>
            <a:pPr fontAlgn="ctr"/>
            <a:r>
              <a:rPr lang="es-CO" dirty="0"/>
              <a:t>I.E. Gabo</a:t>
            </a:r>
            <a:br>
              <a:rPr lang="es-CO" dirty="0"/>
            </a:br>
            <a:r>
              <a:rPr lang="es-CO" dirty="0"/>
              <a:t>I.E. Lázaro de Gardea</a:t>
            </a:r>
            <a:br>
              <a:rPr lang="es-CO" dirty="0"/>
            </a:br>
            <a:r>
              <a:rPr lang="es-CO" dirty="0"/>
              <a:t>I.E. Alfonso López Pumarejo</a:t>
            </a:r>
            <a:endParaRPr lang="es-CO" dirty="0">
              <a:solidFill>
                <a:srgbClr val="000000"/>
              </a:solidFill>
              <a:latin typeface="Calibri" panose="020F0502020204030204" pitchFamily="34" charset="0"/>
            </a:endParaRPr>
          </a:p>
        </p:txBody>
      </p:sp>
      <p:sp>
        <p:nvSpPr>
          <p:cNvPr id="12" name="Flecha izquierda, derecha y arriba 11"/>
          <p:cNvSpPr/>
          <p:nvPr/>
        </p:nvSpPr>
        <p:spPr>
          <a:xfrm rot="10800000">
            <a:off x="4473821" y="1915801"/>
            <a:ext cx="2356338" cy="1133840"/>
          </a:xfrm>
          <a:prstGeom prst="leftRigh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2" name="CuadroTexto 1"/>
          <p:cNvSpPr txBox="1"/>
          <p:nvPr/>
        </p:nvSpPr>
        <p:spPr>
          <a:xfrm>
            <a:off x="219808" y="219808"/>
            <a:ext cx="3801209" cy="707886"/>
          </a:xfrm>
          <a:prstGeom prst="rect">
            <a:avLst/>
          </a:prstGeom>
          <a:noFill/>
        </p:spPr>
        <p:txBody>
          <a:bodyPr wrap="square" rtlCol="0">
            <a:spAutoFit/>
          </a:bodyPr>
          <a:lstStyle/>
          <a:p>
            <a:r>
              <a:rPr lang="es-ES" sz="4000" dirty="0"/>
              <a:t>Redes Digitales</a:t>
            </a:r>
            <a:endParaRPr lang="es-CO" sz="4000" dirty="0"/>
          </a:p>
        </p:txBody>
      </p:sp>
      <p:graphicFrame>
        <p:nvGraphicFramePr>
          <p:cNvPr id="13" name="Tabla 12"/>
          <p:cNvGraphicFramePr>
            <a:graphicFrameLocks noGrp="1"/>
          </p:cNvGraphicFramePr>
          <p:nvPr>
            <p:extLst>
              <p:ext uri="{D42A27DB-BD31-4B8C-83A1-F6EECF244321}">
                <p14:modId xmlns:p14="http://schemas.microsoft.com/office/powerpoint/2010/main" val="3004089942"/>
              </p:ext>
            </p:extLst>
          </p:nvPr>
        </p:nvGraphicFramePr>
        <p:xfrm>
          <a:off x="7774530" y="3961996"/>
          <a:ext cx="3532377" cy="680341"/>
        </p:xfrm>
        <a:graphic>
          <a:graphicData uri="http://schemas.openxmlformats.org/drawingml/2006/table">
            <a:tbl>
              <a:tblPr firstRow="1" firstCol="1" bandRow="1">
                <a:tableStyleId>{BDBED569-4797-4DF1-A0F4-6AAB3CD982D8}</a:tableStyleId>
              </a:tblPr>
              <a:tblGrid>
                <a:gridCol w="1930484">
                  <a:extLst>
                    <a:ext uri="{9D8B030D-6E8A-4147-A177-3AD203B41FA5}">
                      <a16:colId xmlns:a16="http://schemas.microsoft.com/office/drawing/2014/main" val="3872819802"/>
                    </a:ext>
                  </a:extLst>
                </a:gridCol>
                <a:gridCol w="1601893">
                  <a:extLst>
                    <a:ext uri="{9D8B030D-6E8A-4147-A177-3AD203B41FA5}">
                      <a16:colId xmlns:a16="http://schemas.microsoft.com/office/drawing/2014/main" val="2344323163"/>
                    </a:ext>
                  </a:extLst>
                </a:gridCol>
              </a:tblGrid>
              <a:tr h="680341">
                <a:tc>
                  <a:txBody>
                    <a:bodyPr/>
                    <a:lstStyle/>
                    <a:p>
                      <a:pPr algn="ctr">
                        <a:lnSpc>
                          <a:spcPct val="115000"/>
                        </a:lnSpc>
                        <a:spcAft>
                          <a:spcPts val="0"/>
                        </a:spcAft>
                      </a:pPr>
                      <a:r>
                        <a:rPr lang="es-ES" sz="1050" dirty="0">
                          <a:effectLst/>
                        </a:rPr>
                        <a:t>TOTAL POBLACIÓN IMPACTADA CON</a:t>
                      </a:r>
                      <a:r>
                        <a:rPr lang="es-ES" sz="1050" baseline="0" dirty="0">
                          <a:effectLst/>
                        </a:rPr>
                        <a:t> LAS CAMPAÑAS REALIZADAS</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tc>
                  <a:txBody>
                    <a:bodyPr/>
                    <a:lstStyle/>
                    <a:p>
                      <a:pPr algn="ctr">
                        <a:lnSpc>
                          <a:spcPct val="115000"/>
                        </a:lnSpc>
                        <a:spcAft>
                          <a:spcPts val="0"/>
                        </a:spcAft>
                        <a:tabLst>
                          <a:tab pos="1333500" algn="l"/>
                        </a:tabLst>
                      </a:pPr>
                      <a:endParaRPr lang="es-ES" sz="1050" dirty="0">
                        <a:effectLst/>
                      </a:endParaRPr>
                    </a:p>
                    <a:p>
                      <a:pPr algn="ctr">
                        <a:lnSpc>
                          <a:spcPct val="115000"/>
                        </a:lnSpc>
                        <a:spcAft>
                          <a:spcPts val="0"/>
                        </a:spcAft>
                        <a:tabLst>
                          <a:tab pos="1333500" algn="l"/>
                        </a:tabLst>
                      </a:pPr>
                      <a:r>
                        <a:rPr lang="es-ES" sz="1800" dirty="0">
                          <a:effectLst/>
                        </a:rPr>
                        <a:t>2228</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extLst>
                  <a:ext uri="{0D108BD9-81ED-4DB2-BD59-A6C34878D82A}">
                    <a16:rowId xmlns:a16="http://schemas.microsoft.com/office/drawing/2014/main" val="2903405631"/>
                  </a:ext>
                </a:extLst>
              </a:tr>
            </a:tbl>
          </a:graphicData>
        </a:graphic>
      </p:graphicFrame>
    </p:spTree>
    <p:extLst>
      <p:ext uri="{BB962C8B-B14F-4D97-AF65-F5344CB8AC3E}">
        <p14:creationId xmlns:p14="http://schemas.microsoft.com/office/powerpoint/2010/main" val="10350892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3" name="CuadroTexto 2"/>
          <p:cNvSpPr txBox="1"/>
          <p:nvPr/>
        </p:nvSpPr>
        <p:spPr>
          <a:xfrm>
            <a:off x="307730" y="219808"/>
            <a:ext cx="5794131" cy="1938992"/>
          </a:xfrm>
          <a:prstGeom prst="rect">
            <a:avLst/>
          </a:prstGeom>
          <a:noFill/>
        </p:spPr>
        <p:txBody>
          <a:bodyPr wrap="square" rtlCol="0">
            <a:spAutoFit/>
          </a:bodyPr>
          <a:lstStyle/>
          <a:p>
            <a:pPr algn="ctr"/>
            <a:r>
              <a:rPr lang="es-CO" sz="3600" b="1" dirty="0"/>
              <a:t>Socialización y pegatón afiche Línea 106 Tele amigos</a:t>
            </a:r>
            <a:endParaRPr lang="es-CO" sz="3600" dirty="0"/>
          </a:p>
          <a:p>
            <a:pPr algn="ctr"/>
            <a:endParaRPr lang="es-CO" sz="4800" dirty="0"/>
          </a:p>
        </p:txBody>
      </p:sp>
      <p:pic>
        <p:nvPicPr>
          <p:cNvPr id="10" name="Imagen 9" descr="C:\Users\secretaria7\Downloads\WhatsApp Image 2024-01-23 at 12.29.36 PM (1).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2837" y="1597903"/>
            <a:ext cx="3382109" cy="3607143"/>
          </a:xfrm>
          <a:prstGeom prst="rect">
            <a:avLst/>
          </a:prstGeom>
          <a:noFill/>
          <a:ln>
            <a:noFill/>
          </a:ln>
        </p:spPr>
      </p:pic>
      <p:pic>
        <p:nvPicPr>
          <p:cNvPr id="11" name="Imagen 10" descr="C:\Users\secretaria7\Downloads\WhatsApp Image 2024-01-18 at 2.59.37 PM (1).jpeg"/>
          <p:cNvPicPr/>
          <p:nvPr/>
        </p:nvPicPr>
        <p:blipFill rotWithShape="1">
          <a:blip r:embed="rId5" cstate="print">
            <a:extLst>
              <a:ext uri="{28A0092B-C50C-407E-A947-70E740481C1C}">
                <a14:useLocalDpi xmlns:a14="http://schemas.microsoft.com/office/drawing/2010/main" val="0"/>
              </a:ext>
            </a:extLst>
          </a:blip>
          <a:srcRect l="8656" r="8854"/>
          <a:stretch/>
        </p:blipFill>
        <p:spPr bwMode="auto">
          <a:xfrm>
            <a:off x="5429265" y="1625675"/>
            <a:ext cx="5534743" cy="35156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356317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3" y="-8455"/>
            <a:ext cx="5329587" cy="1765426"/>
          </a:xfrm>
          <a:prstGeom prst="rect">
            <a:avLst/>
          </a:prstGeom>
        </p:spPr>
      </p:pic>
      <p:sp>
        <p:nvSpPr>
          <p:cNvPr id="16" name="Subtítulo 2"/>
          <p:cNvSpPr txBox="1">
            <a:spLocks/>
          </p:cNvSpPr>
          <p:nvPr/>
        </p:nvSpPr>
        <p:spPr>
          <a:xfrm>
            <a:off x="3159148" y="294736"/>
            <a:ext cx="6651054" cy="102477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s-ES" sz="4400" dirty="0">
                <a:latin typeface="Franklin Gothic Demi Cond" panose="020B0706030402020204" pitchFamily="34" charset="0"/>
              </a:rPr>
              <a:t>Línea Escucha </a:t>
            </a:r>
            <a:endParaRPr lang="es-CO" sz="4400" dirty="0">
              <a:latin typeface="Franklin Gothic Demi Cond" panose="020B0706030402020204" pitchFamily="34" charset="0"/>
            </a:endParaRPr>
          </a:p>
        </p:txBody>
      </p:sp>
      <p:pic>
        <p:nvPicPr>
          <p:cNvPr id="18" name="Imagen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67561" y="553135"/>
            <a:ext cx="3909832" cy="4752195"/>
          </a:xfrm>
          <a:prstGeom prst="rect">
            <a:avLst/>
          </a:prstGeom>
          <a:effectLst>
            <a:outerShdw blurRad="50800" dist="76200" dir="18900000" algn="bl" rotWithShape="0">
              <a:prstClr val="black">
                <a:alpha val="8000"/>
              </a:prstClr>
            </a:outerShdw>
          </a:effectLst>
        </p:spPr>
      </p:pic>
      <p:grpSp>
        <p:nvGrpSpPr>
          <p:cNvPr id="19" name="Grupo 18"/>
          <p:cNvGrpSpPr/>
          <p:nvPr/>
        </p:nvGrpSpPr>
        <p:grpSpPr>
          <a:xfrm>
            <a:off x="2688413" y="1235104"/>
            <a:ext cx="7630633" cy="1503032"/>
            <a:chOff x="3131922" y="3325789"/>
            <a:chExt cx="7630633" cy="1503032"/>
          </a:xfrm>
        </p:grpSpPr>
        <p:pic>
          <p:nvPicPr>
            <p:cNvPr id="20" name="Imagen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131922" y="3325789"/>
              <a:ext cx="7630633" cy="1503032"/>
            </a:xfrm>
            <a:prstGeom prst="rect">
              <a:avLst/>
            </a:prstGeom>
          </p:spPr>
        </p:pic>
        <p:sp>
          <p:nvSpPr>
            <p:cNvPr id="21" name="Título 1"/>
            <p:cNvSpPr txBox="1">
              <a:spLocks/>
            </p:cNvSpPr>
            <p:nvPr/>
          </p:nvSpPr>
          <p:spPr>
            <a:xfrm>
              <a:off x="4476719" y="3460650"/>
              <a:ext cx="4558747" cy="105512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1pPr>
              <a:lvl2pPr marR="0" lvl="1"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2pPr>
              <a:lvl3pPr marR="0" lvl="2"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3pPr>
              <a:lvl4pPr marR="0" lvl="3"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4pPr>
              <a:lvl5pPr marR="0" lvl="4"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5pPr>
              <a:lvl6pPr marR="0" lvl="5"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6pPr>
              <a:lvl7pPr marR="0" lvl="6"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7pPr>
              <a:lvl8pPr marR="0" lvl="7"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8pPr>
              <a:lvl9pPr marR="0" lvl="8"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9pPr>
            </a:lstStyle>
            <a:p>
              <a:r>
                <a:rPr lang="es-CO" sz="4800" dirty="0">
                  <a:solidFill>
                    <a:schemeClr val="bg1"/>
                  </a:solidFill>
                  <a:latin typeface="Fugaz One" pitchFamily="2" charset="0"/>
                </a:rPr>
                <a:t>315 490 49 23</a:t>
              </a:r>
            </a:p>
          </p:txBody>
        </p:sp>
      </p:grpSp>
      <p:sp>
        <p:nvSpPr>
          <p:cNvPr id="22" name="Subtítulo 2"/>
          <p:cNvSpPr txBox="1">
            <a:spLocks/>
          </p:cNvSpPr>
          <p:nvPr/>
        </p:nvSpPr>
        <p:spPr>
          <a:xfrm>
            <a:off x="3082903" y="2996535"/>
            <a:ext cx="7731636" cy="980593"/>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s-ES" sz="3600" dirty="0">
                <a:latin typeface="Franklin Gothic Demi Cond" panose="020B0706030402020204" pitchFamily="34" charset="0"/>
              </a:rPr>
              <a:t>Línea de Apoyo Psicosocial </a:t>
            </a:r>
          </a:p>
          <a:p>
            <a:pPr algn="ctr"/>
            <a:r>
              <a:rPr lang="es-ES" sz="3600" dirty="0">
                <a:latin typeface="Franklin Gothic Demi Cond" panose="020B0706030402020204" pitchFamily="34" charset="0"/>
              </a:rPr>
              <a:t>24 horas</a:t>
            </a:r>
            <a:endParaRPr lang="es-CO" sz="3600" dirty="0">
              <a:latin typeface="Franklin Gothic Demi Cond" panose="020B0706030402020204" pitchFamily="34" charset="0"/>
            </a:endParaRPr>
          </a:p>
        </p:txBody>
      </p:sp>
    </p:spTree>
    <p:extLst>
      <p:ext uri="{BB962C8B-B14F-4D97-AF65-F5344CB8AC3E}">
        <p14:creationId xmlns:p14="http://schemas.microsoft.com/office/powerpoint/2010/main" val="30840694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3" y="-18052"/>
            <a:ext cx="5329587" cy="1765426"/>
          </a:xfrm>
          <a:prstGeom prst="rect">
            <a:avLst/>
          </a:prstGeom>
        </p:spPr>
      </p:pic>
      <p:sp>
        <p:nvSpPr>
          <p:cNvPr id="10" name="Título 1"/>
          <p:cNvSpPr>
            <a:spLocks noGrp="1"/>
          </p:cNvSpPr>
          <p:nvPr>
            <p:ph type="ctrTitle"/>
          </p:nvPr>
        </p:nvSpPr>
        <p:spPr>
          <a:xfrm>
            <a:off x="509518" y="412819"/>
            <a:ext cx="9144000" cy="1460147"/>
          </a:xfrm>
        </p:spPr>
        <p:txBody>
          <a:bodyPr>
            <a:noAutofit/>
          </a:bodyPr>
          <a:lstStyle/>
          <a:p>
            <a:br>
              <a:rPr lang="es-ES" sz="3200" b="1" dirty="0">
                <a:latin typeface="Arial Narrow" pitchFamily="34" charset="0"/>
                <a:cs typeface="Arial" pitchFamily="34" charset="0"/>
              </a:rPr>
            </a:br>
            <a:br>
              <a:rPr lang="es-ES" sz="3200" b="1" dirty="0">
                <a:latin typeface="Arial Narrow" pitchFamily="34" charset="0"/>
                <a:cs typeface="Arial" pitchFamily="34" charset="0"/>
              </a:rPr>
            </a:br>
            <a:r>
              <a:rPr lang="es-ES" sz="3200" b="1" dirty="0">
                <a:effectLst>
                  <a:outerShdw blurRad="38100" dist="38100" dir="2700000" algn="tl">
                    <a:srgbClr val="000000">
                      <a:alpha val="43137"/>
                    </a:srgbClr>
                  </a:outerShdw>
                </a:effectLst>
                <a:latin typeface="Arial Narrow" pitchFamily="34" charset="0"/>
              </a:rPr>
              <a:t>SERVICIO DE ATENCIÓN A LA COMUNIDAD </a:t>
            </a:r>
            <a:br>
              <a:rPr lang="es-ES" sz="3200" b="1" dirty="0">
                <a:effectLst>
                  <a:outerShdw blurRad="38100" dist="38100" dir="2700000" algn="tl">
                    <a:srgbClr val="000000">
                      <a:alpha val="43137"/>
                    </a:srgbClr>
                  </a:outerShdw>
                </a:effectLst>
                <a:latin typeface="Arial Narrow" pitchFamily="34" charset="0"/>
              </a:rPr>
            </a:br>
            <a:r>
              <a:rPr lang="es-ES" sz="3200" b="1" dirty="0">
                <a:effectLst>
                  <a:outerShdw blurRad="38100" dist="38100" dir="2700000" algn="tl">
                    <a:srgbClr val="000000">
                      <a:alpha val="43137"/>
                    </a:srgbClr>
                  </a:outerShdw>
                </a:effectLst>
                <a:latin typeface="Arial Narrow" pitchFamily="34" charset="0"/>
              </a:rPr>
              <a:t>SAC</a:t>
            </a:r>
            <a:br>
              <a:rPr lang="es-ES" sz="3200" b="1" dirty="0">
                <a:effectLst>
                  <a:outerShdw blurRad="38100" dist="38100" dir="2700000" algn="tl">
                    <a:srgbClr val="000000">
                      <a:alpha val="43137"/>
                    </a:srgbClr>
                  </a:outerShdw>
                </a:effectLst>
                <a:latin typeface="Arial Narrow" pitchFamily="34" charset="0"/>
              </a:rPr>
            </a:br>
            <a:endParaRPr lang="es-ES" sz="3200" b="1" dirty="0">
              <a:effectLst>
                <a:outerShdw blurRad="38100" dist="38100" dir="2700000" algn="tl">
                  <a:srgbClr val="000000">
                    <a:alpha val="43137"/>
                  </a:srgbClr>
                </a:outerShdw>
              </a:effectLst>
              <a:latin typeface="Arial Narrow" pitchFamily="34" charset="0"/>
            </a:endParaRPr>
          </a:p>
        </p:txBody>
      </p:sp>
      <p:pic>
        <p:nvPicPr>
          <p:cNvPr id="2" name="Imagen 1"/>
          <p:cNvPicPr>
            <a:picLocks noChangeAspect="1"/>
          </p:cNvPicPr>
          <p:nvPr/>
        </p:nvPicPr>
        <p:blipFill>
          <a:blip r:embed="rId4"/>
          <a:stretch>
            <a:fillRect/>
          </a:stretch>
        </p:blipFill>
        <p:spPr>
          <a:xfrm>
            <a:off x="3241680" y="2158015"/>
            <a:ext cx="4740051" cy="2804403"/>
          </a:xfrm>
          <a:prstGeom prst="rect">
            <a:avLst/>
          </a:prstGeom>
        </p:spPr>
      </p:pic>
    </p:spTree>
    <p:extLst>
      <p:ext uri="{BB962C8B-B14F-4D97-AF65-F5344CB8AC3E}">
        <p14:creationId xmlns:p14="http://schemas.microsoft.com/office/powerpoint/2010/main" val="33796302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10" name="Título 1"/>
          <p:cNvSpPr>
            <a:spLocks noGrp="1"/>
          </p:cNvSpPr>
          <p:nvPr>
            <p:ph type="ctrTitle"/>
          </p:nvPr>
        </p:nvSpPr>
        <p:spPr>
          <a:xfrm>
            <a:off x="-1112776" y="681604"/>
            <a:ext cx="9144000" cy="532411"/>
          </a:xfrm>
        </p:spPr>
        <p:txBody>
          <a:bodyPr>
            <a:normAutofit fontScale="90000"/>
          </a:bodyPr>
          <a:lstStyle/>
          <a:p>
            <a:br>
              <a:rPr lang="es-ES" sz="2400" b="1" dirty="0">
                <a:effectLst>
                  <a:outerShdw blurRad="38100" dist="38100" dir="2700000" algn="tl">
                    <a:srgbClr val="000000">
                      <a:alpha val="43137"/>
                    </a:srgbClr>
                  </a:outerShdw>
                </a:effectLst>
                <a:latin typeface="Arial Narrow" pitchFamily="34" charset="0"/>
              </a:rPr>
            </a:br>
            <a:endParaRPr lang="es-ES" sz="2400" b="1" dirty="0">
              <a:effectLst>
                <a:outerShdw blurRad="38100" dist="38100" dir="2700000" algn="tl">
                  <a:srgbClr val="000000">
                    <a:alpha val="43137"/>
                  </a:srgbClr>
                </a:outerShdw>
              </a:effectLst>
              <a:latin typeface="Arial Narrow" pitchFamily="34" charset="0"/>
            </a:endParaRPr>
          </a:p>
        </p:txBody>
      </p:sp>
      <p:sp>
        <p:nvSpPr>
          <p:cNvPr id="3" name="Rectángulo 2"/>
          <p:cNvSpPr/>
          <p:nvPr/>
        </p:nvSpPr>
        <p:spPr>
          <a:xfrm>
            <a:off x="532268" y="125908"/>
            <a:ext cx="5384955" cy="2923877"/>
          </a:xfrm>
          <a:prstGeom prst="rect">
            <a:avLst/>
          </a:prstGeom>
        </p:spPr>
        <p:txBody>
          <a:bodyPr wrap="square">
            <a:spAutoFit/>
          </a:bodyPr>
          <a:lstStyle/>
          <a:p>
            <a:pPr algn="just"/>
            <a:r>
              <a:rPr lang="es-ES" sz="3600" b="1" dirty="0">
                <a:latin typeface="Arial Narrow" panose="020B0606020202030204" pitchFamily="34" charset="0"/>
                <a:ea typeface="Arial Unicode MS" panose="020B0604020202020204" pitchFamily="34" charset="-128"/>
                <a:cs typeface="Arial Unicode MS" panose="020B0604020202020204" pitchFamily="34" charset="-128"/>
              </a:rPr>
              <a:t>OBJETIVO</a:t>
            </a:r>
          </a:p>
          <a:p>
            <a:pPr algn="just"/>
            <a:endParaRPr lang="es-ES" sz="3600" b="1" dirty="0">
              <a:latin typeface="Arial Narrow" panose="020B0606020202030204" pitchFamily="34" charset="0"/>
              <a:ea typeface="Arial Unicode MS" panose="020B0604020202020204" pitchFamily="34" charset="-128"/>
              <a:cs typeface="Arial Unicode MS" panose="020B0604020202020204" pitchFamily="34" charset="-128"/>
            </a:endParaRPr>
          </a:p>
          <a:p>
            <a:pPr algn="just"/>
            <a:r>
              <a:rPr lang="es-ES" sz="2000" dirty="0">
                <a:latin typeface="Arial Narrow" panose="020B0606020202030204" pitchFamily="34" charset="0"/>
                <a:ea typeface="Arial Unicode MS" panose="020B0604020202020204" pitchFamily="34" charset="-128"/>
                <a:cs typeface="Arial Unicode MS" panose="020B0604020202020204" pitchFamily="34" charset="-128"/>
              </a:rPr>
              <a:t>Gestionar y tramitar las solicitudes de los usuarios en salud del municipio de Cartago Valle del Cauca, dando cumplimiento a lo establecido por la normatividad vigente.</a:t>
            </a:r>
          </a:p>
          <a:p>
            <a:endParaRPr lang="es-ES" sz="1600" dirty="0"/>
          </a:p>
          <a:p>
            <a:endParaRPr lang="es-ES" sz="1600" dirty="0"/>
          </a:p>
        </p:txBody>
      </p:sp>
      <p:pic>
        <p:nvPicPr>
          <p:cNvPr id="4" name="Imagen 3"/>
          <p:cNvPicPr>
            <a:picLocks noChangeAspect="1"/>
          </p:cNvPicPr>
          <p:nvPr/>
        </p:nvPicPr>
        <p:blipFill rotWithShape="1">
          <a:blip r:embed="rId4" cstate="print">
            <a:extLst>
              <a:ext uri="{28A0092B-C50C-407E-A947-70E740481C1C}">
                <a14:useLocalDpi xmlns:a14="http://schemas.microsoft.com/office/drawing/2010/main" val="0"/>
              </a:ext>
            </a:extLst>
          </a:blip>
          <a:srcRect t="17876" r="24962" b="14603"/>
          <a:stretch/>
        </p:blipFill>
        <p:spPr>
          <a:xfrm>
            <a:off x="3658899" y="2260494"/>
            <a:ext cx="5461838" cy="3686038"/>
          </a:xfrm>
          <a:prstGeom prst="rect">
            <a:avLst/>
          </a:prstGeom>
        </p:spPr>
      </p:pic>
    </p:spTree>
    <p:extLst>
      <p:ext uri="{BB962C8B-B14F-4D97-AF65-F5344CB8AC3E}">
        <p14:creationId xmlns:p14="http://schemas.microsoft.com/office/powerpoint/2010/main" val="11870482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10" name="Título 1">
            <a:extLst>
              <a:ext uri="{FF2B5EF4-FFF2-40B4-BE49-F238E27FC236}">
                <a16:creationId xmlns:a16="http://schemas.microsoft.com/office/drawing/2014/main" id="{D8FCC434-43C4-B722-3934-BBEDE51844AB}"/>
              </a:ext>
            </a:extLst>
          </p:cNvPr>
          <p:cNvSpPr>
            <a:spLocks noGrp="1"/>
          </p:cNvSpPr>
          <p:nvPr>
            <p:ph type="ctrTitle"/>
          </p:nvPr>
        </p:nvSpPr>
        <p:spPr>
          <a:xfrm>
            <a:off x="1175046" y="3212931"/>
            <a:ext cx="9144000" cy="1015663"/>
          </a:xfrm>
        </p:spPr>
        <p:txBody>
          <a:bodyPr>
            <a:normAutofit/>
          </a:bodyPr>
          <a:lstStyle/>
          <a:p>
            <a:br>
              <a:rPr lang="es-ES" sz="3200" b="1" dirty="0">
                <a:effectLst>
                  <a:outerShdw blurRad="38100" dist="38100" dir="2700000" algn="tl">
                    <a:srgbClr val="000000">
                      <a:alpha val="43137"/>
                    </a:srgbClr>
                  </a:outerShdw>
                </a:effectLst>
                <a:latin typeface="Arial Narrow" pitchFamily="34" charset="0"/>
              </a:rPr>
            </a:br>
            <a:r>
              <a:rPr lang="es-ES" sz="3200" b="1" dirty="0">
                <a:effectLst>
                  <a:outerShdw blurRad="38100" dist="38100" dir="2700000" algn="tl">
                    <a:srgbClr val="000000">
                      <a:alpha val="43137"/>
                    </a:srgbClr>
                  </a:outerShdw>
                </a:effectLst>
                <a:latin typeface="Arial Narrow" pitchFamily="34" charset="0"/>
              </a:rPr>
              <a:t> </a:t>
            </a:r>
          </a:p>
        </p:txBody>
      </p:sp>
      <p:sp>
        <p:nvSpPr>
          <p:cNvPr id="4" name="Rectángulo 3"/>
          <p:cNvSpPr/>
          <p:nvPr/>
        </p:nvSpPr>
        <p:spPr>
          <a:xfrm>
            <a:off x="572797" y="182765"/>
            <a:ext cx="7768936" cy="1723549"/>
          </a:xfrm>
          <a:prstGeom prst="rect">
            <a:avLst/>
          </a:prstGeom>
        </p:spPr>
        <p:txBody>
          <a:bodyPr wrap="square">
            <a:spAutoFit/>
          </a:bodyPr>
          <a:lstStyle/>
          <a:p>
            <a:r>
              <a:rPr lang="es-ES" sz="2800" b="1" dirty="0">
                <a:latin typeface="Arial Narrow" panose="020B0606020202030204" pitchFamily="34" charset="0"/>
              </a:rPr>
              <a:t>ALCANCE</a:t>
            </a:r>
            <a:endParaRPr lang="es-ES" b="1" dirty="0">
              <a:latin typeface="Arial Narrow" panose="020B0606020202030204" pitchFamily="34" charset="0"/>
            </a:endParaRPr>
          </a:p>
          <a:p>
            <a:endParaRPr lang="es-ES" b="1" dirty="0">
              <a:latin typeface="Arial Narrow" panose="020B0606020202030204" pitchFamily="34" charset="0"/>
            </a:endParaRPr>
          </a:p>
          <a:p>
            <a:pPr algn="just"/>
            <a:r>
              <a:rPr lang="es-ES" sz="2000" dirty="0">
                <a:latin typeface="Arial Narrow" panose="020B0606020202030204" pitchFamily="34" charset="0"/>
              </a:rPr>
              <a:t>Inicia la recepción de la solicitud por parte del usuario en salud, contemplando su correcto trámite y gestión hasta el seguimiento de su oportuno cierre a satisfacción dentro de lo establecido por la normatividad vigente.</a:t>
            </a:r>
            <a:endParaRPr lang="es-CO" sz="2000" dirty="0">
              <a:latin typeface="Arial Narrow" panose="020B0606020202030204" pitchFamily="34" charset="0"/>
            </a:endParaRPr>
          </a:p>
        </p:txBody>
      </p:sp>
      <p:sp>
        <p:nvSpPr>
          <p:cNvPr id="13" name="Rectángulo 12"/>
          <p:cNvSpPr/>
          <p:nvPr/>
        </p:nvSpPr>
        <p:spPr>
          <a:xfrm>
            <a:off x="450273" y="398209"/>
            <a:ext cx="6096000" cy="646331"/>
          </a:xfrm>
          <a:prstGeom prst="rect">
            <a:avLst/>
          </a:prstGeom>
        </p:spPr>
        <p:txBody>
          <a:bodyPr>
            <a:spAutoFit/>
          </a:bodyPr>
          <a:lstStyle/>
          <a:p>
            <a:pPr algn="ctr"/>
            <a:br>
              <a:rPr lang="es-ES" b="1" dirty="0">
                <a:effectLst>
                  <a:outerShdw blurRad="38100" dist="38100" dir="2700000" algn="tl">
                    <a:srgbClr val="000000">
                      <a:alpha val="43137"/>
                    </a:srgbClr>
                  </a:outerShdw>
                </a:effectLst>
                <a:latin typeface="Arial Narrow" pitchFamily="34" charset="0"/>
              </a:rPr>
            </a:br>
            <a:endParaRPr lang="es-CO" dirty="0"/>
          </a:p>
        </p:txBody>
      </p:sp>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360058" y="2633360"/>
            <a:ext cx="4092821" cy="3069616"/>
          </a:xfrm>
          <a:prstGeom prst="rect">
            <a:avLst/>
          </a:prstGeom>
        </p:spPr>
      </p:pic>
      <p:pic>
        <p:nvPicPr>
          <p:cNvPr id="15" name="Imagen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219509" y="2635398"/>
            <a:ext cx="4093246" cy="3069935"/>
          </a:xfrm>
          <a:prstGeom prst="rect">
            <a:avLst/>
          </a:prstGeom>
        </p:spPr>
      </p:pic>
    </p:spTree>
    <p:extLst>
      <p:ext uri="{BB962C8B-B14F-4D97-AF65-F5344CB8AC3E}">
        <p14:creationId xmlns:p14="http://schemas.microsoft.com/office/powerpoint/2010/main" val="17594530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660" y="1"/>
            <a:ext cx="5329587" cy="1765426"/>
          </a:xfrm>
          <a:prstGeom prst="rect">
            <a:avLst/>
          </a:prstGeom>
        </p:spPr>
      </p:pic>
      <p:sp>
        <p:nvSpPr>
          <p:cNvPr id="9" name="CuadroTexto 8">
            <a:extLst>
              <a:ext uri="{FF2B5EF4-FFF2-40B4-BE49-F238E27FC236}">
                <a16:creationId xmlns:a16="http://schemas.microsoft.com/office/drawing/2014/main" id="{A4FA4AF3-8DB3-F35F-2543-F46F829E6488}"/>
              </a:ext>
            </a:extLst>
          </p:cNvPr>
          <p:cNvSpPr txBox="1"/>
          <p:nvPr/>
        </p:nvSpPr>
        <p:spPr>
          <a:xfrm>
            <a:off x="7189143" y="2244057"/>
            <a:ext cx="5977466" cy="1077218"/>
          </a:xfrm>
          <a:prstGeom prst="rect">
            <a:avLst/>
          </a:prstGeom>
          <a:noFill/>
        </p:spPr>
        <p:txBody>
          <a:bodyPr wrap="square" rtlCol="0">
            <a:spAutoFit/>
          </a:bodyPr>
          <a:lstStyle/>
          <a:p>
            <a:r>
              <a:rPr lang="es-ES" sz="1400" b="1" dirty="0"/>
              <a:t>INFORME DE GESTIÓN DE 01 ENERO 2024 A 31 DE MAYO DE 2024</a:t>
            </a:r>
            <a:endParaRPr lang="es-CO" sz="1400" dirty="0"/>
          </a:p>
          <a:p>
            <a:r>
              <a:rPr lang="es-ES" sz="1400" b="1" dirty="0"/>
              <a:t>SAC (SERVICIO DE ATENCIÓN A LA COMUNIDAD)</a:t>
            </a:r>
            <a:endParaRPr lang="es-CO" sz="1400" dirty="0"/>
          </a:p>
          <a:p>
            <a:br>
              <a:rPr lang="es-ES" b="1" dirty="0">
                <a:effectLst>
                  <a:outerShdw blurRad="38100" dist="38100" dir="2700000" algn="tl">
                    <a:srgbClr val="000000">
                      <a:alpha val="43137"/>
                    </a:srgbClr>
                  </a:outerShdw>
                </a:effectLst>
                <a:latin typeface="Arial Narrow" pitchFamily="34" charset="0"/>
              </a:rPr>
            </a:br>
            <a:endParaRPr lang="es-CO" b="1" dirty="0">
              <a:latin typeface="Arial Narrow" panose="020B0606020202030204" pitchFamily="34" charset="0"/>
            </a:endParaRPr>
          </a:p>
        </p:txBody>
      </p:sp>
      <p:graphicFrame>
        <p:nvGraphicFramePr>
          <p:cNvPr id="10" name="Tabla 9"/>
          <p:cNvGraphicFramePr>
            <a:graphicFrameLocks noGrp="1"/>
          </p:cNvGraphicFramePr>
          <p:nvPr>
            <p:extLst>
              <p:ext uri="{D42A27DB-BD31-4B8C-83A1-F6EECF244321}">
                <p14:modId xmlns:p14="http://schemas.microsoft.com/office/powerpoint/2010/main" val="1092989990"/>
              </p:ext>
            </p:extLst>
          </p:nvPr>
        </p:nvGraphicFramePr>
        <p:xfrm>
          <a:off x="782782" y="106246"/>
          <a:ext cx="6079630" cy="6191462"/>
        </p:xfrm>
        <a:graphic>
          <a:graphicData uri="http://schemas.openxmlformats.org/drawingml/2006/table">
            <a:tbl>
              <a:tblPr firstRow="1" firstCol="1" bandRow="1">
                <a:tableStyleId>{BDBED569-4797-4DF1-A0F4-6AAB3CD982D8}</a:tableStyleId>
              </a:tblPr>
              <a:tblGrid>
                <a:gridCol w="587527">
                  <a:extLst>
                    <a:ext uri="{9D8B030D-6E8A-4147-A177-3AD203B41FA5}">
                      <a16:colId xmlns:a16="http://schemas.microsoft.com/office/drawing/2014/main" val="1972181417"/>
                    </a:ext>
                  </a:extLst>
                </a:gridCol>
                <a:gridCol w="3001497">
                  <a:extLst>
                    <a:ext uri="{9D8B030D-6E8A-4147-A177-3AD203B41FA5}">
                      <a16:colId xmlns:a16="http://schemas.microsoft.com/office/drawing/2014/main" val="2225623278"/>
                    </a:ext>
                  </a:extLst>
                </a:gridCol>
                <a:gridCol w="2490606">
                  <a:extLst>
                    <a:ext uri="{9D8B030D-6E8A-4147-A177-3AD203B41FA5}">
                      <a16:colId xmlns:a16="http://schemas.microsoft.com/office/drawing/2014/main" val="3000291275"/>
                    </a:ext>
                  </a:extLst>
                </a:gridCol>
              </a:tblGrid>
              <a:tr h="199338">
                <a:tc>
                  <a:txBody>
                    <a:bodyPr/>
                    <a:lstStyle/>
                    <a:p>
                      <a:pPr algn="ctr">
                        <a:lnSpc>
                          <a:spcPct val="115000"/>
                        </a:lnSpc>
                        <a:spcAft>
                          <a:spcPts val="0"/>
                        </a:spcAft>
                      </a:pPr>
                      <a:r>
                        <a:rPr lang="es-ES" sz="800">
                          <a:effectLst/>
                        </a:rPr>
                        <a:t> </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tc>
                  <a:txBody>
                    <a:bodyPr/>
                    <a:lstStyle/>
                    <a:p>
                      <a:pPr algn="ctr">
                        <a:lnSpc>
                          <a:spcPct val="115000"/>
                        </a:lnSpc>
                        <a:spcAft>
                          <a:spcPts val="0"/>
                        </a:spcAft>
                      </a:pPr>
                      <a:r>
                        <a:rPr lang="es-ES" sz="800">
                          <a:effectLst/>
                        </a:rPr>
                        <a:t>TIPO DE ATENCIÓN</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tc>
                  <a:txBody>
                    <a:bodyPr/>
                    <a:lstStyle/>
                    <a:p>
                      <a:pPr algn="ctr">
                        <a:lnSpc>
                          <a:spcPct val="115000"/>
                        </a:lnSpc>
                        <a:spcAft>
                          <a:spcPts val="0"/>
                        </a:spcAft>
                      </a:pPr>
                      <a:r>
                        <a:rPr lang="es-ES" sz="800" dirty="0">
                          <a:effectLst/>
                        </a:rPr>
                        <a:t>CANTIDAD</a:t>
                      </a:r>
                      <a:endParaRPr lang="es-CO"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extLst>
                  <a:ext uri="{0D108BD9-81ED-4DB2-BD59-A6C34878D82A}">
                    <a16:rowId xmlns:a16="http://schemas.microsoft.com/office/drawing/2014/main" val="4201960101"/>
                  </a:ext>
                </a:extLst>
              </a:tr>
              <a:tr h="292671">
                <a:tc>
                  <a:txBody>
                    <a:bodyPr/>
                    <a:lstStyle/>
                    <a:p>
                      <a:pPr marL="0" lvl="0" indent="0">
                        <a:lnSpc>
                          <a:spcPct val="115000"/>
                        </a:lnSpc>
                        <a:spcAft>
                          <a:spcPts val="0"/>
                        </a:spcAft>
                        <a:buFont typeface="+mj-lt"/>
                        <a:buNone/>
                      </a:pPr>
                      <a:r>
                        <a:rPr lang="es-ES" sz="800" dirty="0">
                          <a:effectLst/>
                        </a:rPr>
                        <a:t>1.</a:t>
                      </a:r>
                      <a:endParaRPr lang="es-CO"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tc>
                  <a:txBody>
                    <a:bodyPr/>
                    <a:lstStyle/>
                    <a:p>
                      <a:pPr algn="ctr">
                        <a:lnSpc>
                          <a:spcPct val="115000"/>
                        </a:lnSpc>
                        <a:spcAft>
                          <a:spcPts val="0"/>
                        </a:spcAft>
                      </a:pPr>
                      <a:r>
                        <a:rPr lang="es-ES" sz="800" dirty="0">
                          <a:effectLst/>
                        </a:rPr>
                        <a:t>Asesoría Acciones de Tutela</a:t>
                      </a:r>
                      <a:endParaRPr lang="es-CO"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tc>
                  <a:txBody>
                    <a:bodyPr/>
                    <a:lstStyle/>
                    <a:p>
                      <a:pPr algn="ctr">
                        <a:lnSpc>
                          <a:spcPct val="115000"/>
                        </a:lnSpc>
                        <a:spcAft>
                          <a:spcPts val="0"/>
                        </a:spcAft>
                      </a:pPr>
                      <a:r>
                        <a:rPr lang="es-ES" sz="800">
                          <a:effectLst/>
                        </a:rPr>
                        <a:t>86</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extLst>
                  <a:ext uri="{0D108BD9-81ED-4DB2-BD59-A6C34878D82A}">
                    <a16:rowId xmlns:a16="http://schemas.microsoft.com/office/drawing/2014/main" val="3706452319"/>
                  </a:ext>
                </a:extLst>
              </a:tr>
              <a:tr h="292671">
                <a:tc>
                  <a:txBody>
                    <a:bodyPr/>
                    <a:lstStyle/>
                    <a:p>
                      <a:pPr marL="0" lvl="0" indent="0">
                        <a:lnSpc>
                          <a:spcPct val="115000"/>
                        </a:lnSpc>
                        <a:spcAft>
                          <a:spcPts val="0"/>
                        </a:spcAft>
                        <a:buFont typeface="+mj-lt"/>
                        <a:buNone/>
                      </a:pPr>
                      <a:r>
                        <a:rPr lang="es-ES" sz="800" dirty="0">
                          <a:effectLst/>
                        </a:rPr>
                        <a:t>2.</a:t>
                      </a:r>
                      <a:endParaRPr lang="es-CO"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tc>
                  <a:txBody>
                    <a:bodyPr/>
                    <a:lstStyle/>
                    <a:p>
                      <a:pPr algn="ctr">
                        <a:lnSpc>
                          <a:spcPct val="115000"/>
                        </a:lnSpc>
                        <a:spcAft>
                          <a:spcPts val="0"/>
                        </a:spcAft>
                      </a:pPr>
                      <a:r>
                        <a:rPr lang="es-ES" sz="800">
                          <a:effectLst/>
                        </a:rPr>
                        <a:t>Asesoría Incidentes de Desacato</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tc>
                  <a:txBody>
                    <a:bodyPr/>
                    <a:lstStyle/>
                    <a:p>
                      <a:pPr algn="ctr">
                        <a:lnSpc>
                          <a:spcPct val="115000"/>
                        </a:lnSpc>
                        <a:spcAft>
                          <a:spcPts val="0"/>
                        </a:spcAft>
                      </a:pPr>
                      <a:r>
                        <a:rPr lang="es-ES" sz="800">
                          <a:effectLst/>
                        </a:rPr>
                        <a:t>41</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extLst>
                  <a:ext uri="{0D108BD9-81ED-4DB2-BD59-A6C34878D82A}">
                    <a16:rowId xmlns:a16="http://schemas.microsoft.com/office/drawing/2014/main" val="1317226533"/>
                  </a:ext>
                </a:extLst>
              </a:tr>
              <a:tr h="384954">
                <a:tc>
                  <a:txBody>
                    <a:bodyPr/>
                    <a:lstStyle/>
                    <a:p>
                      <a:pPr marL="0" lvl="0" indent="0">
                        <a:lnSpc>
                          <a:spcPct val="115000"/>
                        </a:lnSpc>
                        <a:spcAft>
                          <a:spcPts val="0"/>
                        </a:spcAft>
                        <a:buFont typeface="+mj-lt"/>
                        <a:buNone/>
                      </a:pPr>
                      <a:r>
                        <a:rPr lang="es-ES" sz="800" dirty="0">
                          <a:effectLst/>
                        </a:rPr>
                        <a:t>3.</a:t>
                      </a:r>
                      <a:endParaRPr lang="es-CO"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tc>
                  <a:txBody>
                    <a:bodyPr/>
                    <a:lstStyle/>
                    <a:p>
                      <a:pPr algn="ctr">
                        <a:lnSpc>
                          <a:spcPct val="115000"/>
                        </a:lnSpc>
                        <a:spcAft>
                          <a:spcPts val="0"/>
                        </a:spcAft>
                      </a:pPr>
                      <a:r>
                        <a:rPr lang="es-ES" sz="800">
                          <a:effectLst/>
                        </a:rPr>
                        <a:t>Impugnación de Sentencias de Acciones de Tutela</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tc>
                  <a:txBody>
                    <a:bodyPr/>
                    <a:lstStyle/>
                    <a:p>
                      <a:pPr algn="ctr">
                        <a:lnSpc>
                          <a:spcPct val="115000"/>
                        </a:lnSpc>
                        <a:spcAft>
                          <a:spcPts val="0"/>
                        </a:spcAft>
                      </a:pPr>
                      <a:r>
                        <a:rPr lang="es-ES" sz="800">
                          <a:effectLst/>
                        </a:rPr>
                        <a:t>0</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extLst>
                  <a:ext uri="{0D108BD9-81ED-4DB2-BD59-A6C34878D82A}">
                    <a16:rowId xmlns:a16="http://schemas.microsoft.com/office/drawing/2014/main" val="2652071174"/>
                  </a:ext>
                </a:extLst>
              </a:tr>
              <a:tr h="292671">
                <a:tc>
                  <a:txBody>
                    <a:bodyPr/>
                    <a:lstStyle/>
                    <a:p>
                      <a:pPr marL="0" lvl="0" indent="0">
                        <a:lnSpc>
                          <a:spcPct val="115000"/>
                        </a:lnSpc>
                        <a:spcAft>
                          <a:spcPts val="0"/>
                        </a:spcAft>
                        <a:buFont typeface="+mj-lt"/>
                        <a:buNone/>
                      </a:pPr>
                      <a:r>
                        <a:rPr lang="es-ES" sz="800" dirty="0">
                          <a:effectLst/>
                        </a:rPr>
                        <a:t>4.</a:t>
                      </a:r>
                      <a:endParaRPr lang="es-CO"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tc>
                  <a:txBody>
                    <a:bodyPr/>
                    <a:lstStyle/>
                    <a:p>
                      <a:pPr algn="ctr">
                        <a:lnSpc>
                          <a:spcPct val="115000"/>
                        </a:lnSpc>
                        <a:spcAft>
                          <a:spcPts val="0"/>
                        </a:spcAft>
                      </a:pPr>
                      <a:r>
                        <a:rPr lang="es-ES" sz="800" dirty="0">
                          <a:effectLst/>
                        </a:rPr>
                        <a:t>Contestación de Acciones de Tutela</a:t>
                      </a:r>
                      <a:endParaRPr lang="es-CO"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tc>
                  <a:txBody>
                    <a:bodyPr/>
                    <a:lstStyle/>
                    <a:p>
                      <a:pPr algn="ctr">
                        <a:lnSpc>
                          <a:spcPct val="115000"/>
                        </a:lnSpc>
                        <a:spcAft>
                          <a:spcPts val="0"/>
                        </a:spcAft>
                      </a:pPr>
                      <a:r>
                        <a:rPr lang="es-ES" sz="800">
                          <a:effectLst/>
                        </a:rPr>
                        <a:t>3</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extLst>
                  <a:ext uri="{0D108BD9-81ED-4DB2-BD59-A6C34878D82A}">
                    <a16:rowId xmlns:a16="http://schemas.microsoft.com/office/drawing/2014/main" val="2530482040"/>
                  </a:ext>
                </a:extLst>
              </a:tr>
              <a:tr h="384954">
                <a:tc>
                  <a:txBody>
                    <a:bodyPr/>
                    <a:lstStyle/>
                    <a:p>
                      <a:pPr marL="0" lvl="0" indent="0">
                        <a:lnSpc>
                          <a:spcPct val="115000"/>
                        </a:lnSpc>
                        <a:spcAft>
                          <a:spcPts val="0"/>
                        </a:spcAft>
                        <a:buFont typeface="+mj-lt"/>
                        <a:buNone/>
                      </a:pPr>
                      <a:r>
                        <a:rPr lang="es-ES" sz="800" dirty="0">
                          <a:effectLst/>
                        </a:rPr>
                        <a:t>5.</a:t>
                      </a:r>
                      <a:endParaRPr lang="es-CO"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tc>
                  <a:txBody>
                    <a:bodyPr/>
                    <a:lstStyle/>
                    <a:p>
                      <a:pPr algn="ctr">
                        <a:lnSpc>
                          <a:spcPct val="115000"/>
                        </a:lnSpc>
                        <a:spcAft>
                          <a:spcPts val="0"/>
                        </a:spcAft>
                      </a:pPr>
                      <a:r>
                        <a:rPr lang="es-ES" sz="800">
                          <a:effectLst/>
                        </a:rPr>
                        <a:t>Contestación de Vinculaciones de Acciones de Tutela</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tc>
                  <a:txBody>
                    <a:bodyPr/>
                    <a:lstStyle/>
                    <a:p>
                      <a:pPr algn="ctr">
                        <a:lnSpc>
                          <a:spcPct val="115000"/>
                        </a:lnSpc>
                        <a:spcAft>
                          <a:spcPts val="0"/>
                        </a:spcAft>
                      </a:pPr>
                      <a:r>
                        <a:rPr lang="es-ES" sz="800">
                          <a:effectLst/>
                        </a:rPr>
                        <a:t>94</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extLst>
                  <a:ext uri="{0D108BD9-81ED-4DB2-BD59-A6C34878D82A}">
                    <a16:rowId xmlns:a16="http://schemas.microsoft.com/office/drawing/2014/main" val="3528435857"/>
                  </a:ext>
                </a:extLst>
              </a:tr>
              <a:tr h="190814">
                <a:tc>
                  <a:txBody>
                    <a:bodyPr/>
                    <a:lstStyle/>
                    <a:p>
                      <a:pPr marL="0" lvl="0" indent="0">
                        <a:lnSpc>
                          <a:spcPct val="115000"/>
                        </a:lnSpc>
                        <a:spcAft>
                          <a:spcPts val="0"/>
                        </a:spcAft>
                        <a:buFont typeface="+mj-lt"/>
                        <a:buNone/>
                      </a:pPr>
                      <a:r>
                        <a:rPr lang="es-ES" sz="800" dirty="0">
                          <a:effectLst/>
                        </a:rPr>
                        <a:t>6.</a:t>
                      </a:r>
                      <a:endParaRPr lang="es-CO"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tc>
                  <a:txBody>
                    <a:bodyPr/>
                    <a:lstStyle/>
                    <a:p>
                      <a:pPr algn="ctr">
                        <a:lnSpc>
                          <a:spcPct val="115000"/>
                        </a:lnSpc>
                        <a:spcAft>
                          <a:spcPts val="0"/>
                        </a:spcAft>
                      </a:pPr>
                      <a:r>
                        <a:rPr lang="es-ES" sz="800" dirty="0">
                          <a:effectLst/>
                        </a:rPr>
                        <a:t>Contestación Incidentes de Desacato</a:t>
                      </a:r>
                      <a:endParaRPr lang="es-CO"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tc>
                  <a:txBody>
                    <a:bodyPr/>
                    <a:lstStyle/>
                    <a:p>
                      <a:pPr algn="ctr">
                        <a:lnSpc>
                          <a:spcPct val="115000"/>
                        </a:lnSpc>
                        <a:spcAft>
                          <a:spcPts val="0"/>
                        </a:spcAft>
                      </a:pPr>
                      <a:r>
                        <a:rPr lang="es-ES" sz="800">
                          <a:effectLst/>
                        </a:rPr>
                        <a:t>0</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extLst>
                  <a:ext uri="{0D108BD9-81ED-4DB2-BD59-A6C34878D82A}">
                    <a16:rowId xmlns:a16="http://schemas.microsoft.com/office/drawing/2014/main" val="2542096947"/>
                  </a:ext>
                </a:extLst>
              </a:tr>
              <a:tr h="384954">
                <a:tc>
                  <a:txBody>
                    <a:bodyPr/>
                    <a:lstStyle/>
                    <a:p>
                      <a:pPr marL="0" lvl="0" indent="0">
                        <a:lnSpc>
                          <a:spcPct val="115000"/>
                        </a:lnSpc>
                        <a:spcAft>
                          <a:spcPts val="0"/>
                        </a:spcAft>
                        <a:buFont typeface="+mj-lt"/>
                        <a:buNone/>
                      </a:pPr>
                      <a:r>
                        <a:rPr lang="es-ES" sz="800" dirty="0">
                          <a:effectLst/>
                        </a:rPr>
                        <a:t>7.</a:t>
                      </a:r>
                      <a:endParaRPr lang="es-CO"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tc>
                  <a:txBody>
                    <a:bodyPr/>
                    <a:lstStyle/>
                    <a:p>
                      <a:pPr algn="ctr">
                        <a:lnSpc>
                          <a:spcPct val="115000"/>
                        </a:lnSpc>
                        <a:spcAft>
                          <a:spcPts val="0"/>
                        </a:spcAft>
                      </a:pPr>
                      <a:r>
                        <a:rPr lang="es-ES" sz="800">
                          <a:effectLst/>
                        </a:rPr>
                        <a:t>Contestación Derechos De Petición Traslados Por Competencia</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tc>
                  <a:txBody>
                    <a:bodyPr/>
                    <a:lstStyle/>
                    <a:p>
                      <a:pPr algn="ctr">
                        <a:lnSpc>
                          <a:spcPct val="115000"/>
                        </a:lnSpc>
                        <a:spcAft>
                          <a:spcPts val="0"/>
                        </a:spcAft>
                      </a:pPr>
                      <a:r>
                        <a:rPr lang="es-ES" sz="800">
                          <a:effectLst/>
                        </a:rPr>
                        <a:t>20</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extLst>
                  <a:ext uri="{0D108BD9-81ED-4DB2-BD59-A6C34878D82A}">
                    <a16:rowId xmlns:a16="http://schemas.microsoft.com/office/drawing/2014/main" val="2715551789"/>
                  </a:ext>
                </a:extLst>
              </a:tr>
              <a:tr h="384954">
                <a:tc>
                  <a:txBody>
                    <a:bodyPr/>
                    <a:lstStyle/>
                    <a:p>
                      <a:pPr marL="0" lvl="0" indent="0">
                        <a:lnSpc>
                          <a:spcPct val="115000"/>
                        </a:lnSpc>
                        <a:spcAft>
                          <a:spcPts val="0"/>
                        </a:spcAft>
                        <a:buFont typeface="+mj-lt"/>
                        <a:buNone/>
                      </a:pPr>
                      <a:r>
                        <a:rPr lang="es-ES" sz="800" dirty="0">
                          <a:effectLst/>
                        </a:rPr>
                        <a:t>8.</a:t>
                      </a:r>
                      <a:endParaRPr lang="es-CO"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tc>
                  <a:txBody>
                    <a:bodyPr/>
                    <a:lstStyle/>
                    <a:p>
                      <a:pPr algn="ctr">
                        <a:lnSpc>
                          <a:spcPct val="115000"/>
                        </a:lnSpc>
                        <a:spcAft>
                          <a:spcPts val="0"/>
                        </a:spcAft>
                      </a:pPr>
                      <a:r>
                        <a:rPr lang="es-ES" sz="800">
                          <a:effectLst/>
                        </a:rPr>
                        <a:t>Contestación Requerimientos de Juzgados</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tc>
                  <a:txBody>
                    <a:bodyPr/>
                    <a:lstStyle/>
                    <a:p>
                      <a:pPr algn="ctr">
                        <a:lnSpc>
                          <a:spcPct val="115000"/>
                        </a:lnSpc>
                        <a:spcAft>
                          <a:spcPts val="0"/>
                        </a:spcAft>
                      </a:pPr>
                      <a:r>
                        <a:rPr lang="es-ES" sz="800">
                          <a:effectLst/>
                        </a:rPr>
                        <a:t>0</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extLst>
                  <a:ext uri="{0D108BD9-81ED-4DB2-BD59-A6C34878D82A}">
                    <a16:rowId xmlns:a16="http://schemas.microsoft.com/office/drawing/2014/main" val="1885527302"/>
                  </a:ext>
                </a:extLst>
              </a:tr>
              <a:tr h="292671">
                <a:tc>
                  <a:txBody>
                    <a:bodyPr/>
                    <a:lstStyle/>
                    <a:p>
                      <a:pPr marL="0" lvl="0" indent="0">
                        <a:lnSpc>
                          <a:spcPct val="115000"/>
                        </a:lnSpc>
                        <a:spcAft>
                          <a:spcPts val="0"/>
                        </a:spcAft>
                        <a:buFont typeface="+mj-lt"/>
                        <a:buNone/>
                      </a:pPr>
                      <a:r>
                        <a:rPr lang="es-ES" sz="800" dirty="0">
                          <a:effectLst/>
                        </a:rPr>
                        <a:t>9.</a:t>
                      </a:r>
                      <a:endParaRPr lang="es-CO"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tc>
                  <a:txBody>
                    <a:bodyPr/>
                    <a:lstStyle/>
                    <a:p>
                      <a:pPr algn="ctr">
                        <a:lnSpc>
                          <a:spcPct val="115000"/>
                        </a:lnSpc>
                        <a:spcAft>
                          <a:spcPts val="0"/>
                        </a:spcAft>
                      </a:pPr>
                      <a:r>
                        <a:rPr lang="es-ES" sz="800">
                          <a:effectLst/>
                        </a:rPr>
                        <a:t>Asesoría Derechos de Petición</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tc>
                  <a:txBody>
                    <a:bodyPr/>
                    <a:lstStyle/>
                    <a:p>
                      <a:pPr algn="ctr">
                        <a:lnSpc>
                          <a:spcPct val="115000"/>
                        </a:lnSpc>
                        <a:spcAft>
                          <a:spcPts val="0"/>
                        </a:spcAft>
                      </a:pPr>
                      <a:r>
                        <a:rPr lang="es-ES" sz="800">
                          <a:effectLst/>
                        </a:rPr>
                        <a:t>8</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extLst>
                  <a:ext uri="{0D108BD9-81ED-4DB2-BD59-A6C34878D82A}">
                    <a16:rowId xmlns:a16="http://schemas.microsoft.com/office/drawing/2014/main" val="2295066476"/>
                  </a:ext>
                </a:extLst>
              </a:tr>
              <a:tr h="292671">
                <a:tc>
                  <a:txBody>
                    <a:bodyPr/>
                    <a:lstStyle/>
                    <a:p>
                      <a:pPr marL="0" lvl="0" indent="0">
                        <a:lnSpc>
                          <a:spcPct val="115000"/>
                        </a:lnSpc>
                        <a:spcAft>
                          <a:spcPts val="0"/>
                        </a:spcAft>
                        <a:buFont typeface="+mj-lt"/>
                        <a:buNone/>
                      </a:pPr>
                      <a:r>
                        <a:rPr lang="es-ES" sz="800" dirty="0">
                          <a:effectLst/>
                        </a:rPr>
                        <a:t>10.</a:t>
                      </a:r>
                      <a:endParaRPr lang="es-CO"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tc>
                  <a:txBody>
                    <a:bodyPr/>
                    <a:lstStyle/>
                    <a:p>
                      <a:pPr algn="ctr">
                        <a:lnSpc>
                          <a:spcPct val="115000"/>
                        </a:lnSpc>
                        <a:spcAft>
                          <a:spcPts val="0"/>
                        </a:spcAft>
                      </a:pPr>
                      <a:r>
                        <a:rPr lang="es-ES" sz="800">
                          <a:effectLst/>
                        </a:rPr>
                        <a:t>Contestación Derechos de Petición</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tc>
                  <a:txBody>
                    <a:bodyPr/>
                    <a:lstStyle/>
                    <a:p>
                      <a:pPr algn="ctr">
                        <a:lnSpc>
                          <a:spcPct val="115000"/>
                        </a:lnSpc>
                        <a:spcAft>
                          <a:spcPts val="0"/>
                        </a:spcAft>
                      </a:pPr>
                      <a:r>
                        <a:rPr lang="es-ES" sz="800">
                          <a:effectLst/>
                        </a:rPr>
                        <a:t>8</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extLst>
                  <a:ext uri="{0D108BD9-81ED-4DB2-BD59-A6C34878D82A}">
                    <a16:rowId xmlns:a16="http://schemas.microsoft.com/office/drawing/2014/main" val="3191311434"/>
                  </a:ext>
                </a:extLst>
              </a:tr>
              <a:tr h="384954">
                <a:tc>
                  <a:txBody>
                    <a:bodyPr/>
                    <a:lstStyle/>
                    <a:p>
                      <a:pPr marL="0" lvl="0" indent="0">
                        <a:lnSpc>
                          <a:spcPct val="115000"/>
                        </a:lnSpc>
                        <a:spcAft>
                          <a:spcPts val="0"/>
                        </a:spcAft>
                        <a:buFont typeface="+mj-lt"/>
                        <a:buNone/>
                      </a:pPr>
                      <a:r>
                        <a:rPr lang="es-ES" sz="800" dirty="0">
                          <a:effectLst/>
                        </a:rPr>
                        <a:t>11.</a:t>
                      </a:r>
                      <a:endParaRPr lang="es-CO"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tc>
                  <a:txBody>
                    <a:bodyPr/>
                    <a:lstStyle/>
                    <a:p>
                      <a:pPr algn="ctr">
                        <a:lnSpc>
                          <a:spcPct val="115000"/>
                        </a:lnSpc>
                        <a:spcAft>
                          <a:spcPts val="0"/>
                        </a:spcAft>
                      </a:pPr>
                      <a:r>
                        <a:rPr lang="es-ES" sz="800" dirty="0">
                          <a:effectLst/>
                        </a:rPr>
                        <a:t>Recepción de </a:t>
                      </a:r>
                      <a:r>
                        <a:rPr lang="es-ES" sz="800" dirty="0" err="1">
                          <a:effectLst/>
                        </a:rPr>
                        <a:t>PQRS</a:t>
                      </a:r>
                      <a:r>
                        <a:rPr lang="es-ES" sz="800" dirty="0">
                          <a:effectLst/>
                        </a:rPr>
                        <a:t> EPS e IPS del municipio y Salud Pública</a:t>
                      </a:r>
                      <a:endParaRPr lang="es-CO"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tc>
                  <a:txBody>
                    <a:bodyPr/>
                    <a:lstStyle/>
                    <a:p>
                      <a:pPr algn="ctr">
                        <a:lnSpc>
                          <a:spcPct val="115000"/>
                        </a:lnSpc>
                        <a:spcAft>
                          <a:spcPts val="0"/>
                        </a:spcAft>
                      </a:pPr>
                      <a:r>
                        <a:rPr lang="es-ES" sz="800">
                          <a:effectLst/>
                        </a:rPr>
                        <a:t>407</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extLst>
                  <a:ext uri="{0D108BD9-81ED-4DB2-BD59-A6C34878D82A}">
                    <a16:rowId xmlns:a16="http://schemas.microsoft.com/office/drawing/2014/main" val="2327139238"/>
                  </a:ext>
                </a:extLst>
              </a:tr>
              <a:tr h="781493">
                <a:tc>
                  <a:txBody>
                    <a:bodyPr/>
                    <a:lstStyle/>
                    <a:p>
                      <a:pPr marL="0" lvl="0" indent="0">
                        <a:lnSpc>
                          <a:spcPct val="115000"/>
                        </a:lnSpc>
                        <a:spcAft>
                          <a:spcPts val="0"/>
                        </a:spcAft>
                        <a:buFont typeface="+mj-lt"/>
                        <a:buNone/>
                      </a:pPr>
                      <a:r>
                        <a:rPr lang="es-ES" sz="800" dirty="0">
                          <a:effectLst/>
                        </a:rPr>
                        <a:t>12.</a:t>
                      </a:r>
                      <a:endParaRPr lang="es-CO"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tc>
                  <a:txBody>
                    <a:bodyPr/>
                    <a:lstStyle/>
                    <a:p>
                      <a:pPr algn="ctr">
                        <a:lnSpc>
                          <a:spcPct val="115000"/>
                        </a:lnSpc>
                        <a:spcAft>
                          <a:spcPts val="0"/>
                        </a:spcAft>
                      </a:pPr>
                      <a:r>
                        <a:rPr lang="es-ES" sz="800">
                          <a:effectLst/>
                        </a:rPr>
                        <a:t>Información temas de salud (EPS donde está afiliado, procedimientos ante EPS e IPS, Traslado de EPS, entre otros)</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tc>
                  <a:txBody>
                    <a:bodyPr/>
                    <a:lstStyle/>
                    <a:p>
                      <a:pPr algn="ctr">
                        <a:lnSpc>
                          <a:spcPct val="115000"/>
                        </a:lnSpc>
                        <a:spcAft>
                          <a:spcPts val="0"/>
                        </a:spcAft>
                      </a:pPr>
                      <a:r>
                        <a:rPr lang="es-ES" sz="800" dirty="0">
                          <a:effectLst/>
                        </a:rPr>
                        <a:t> </a:t>
                      </a:r>
                      <a:endParaRPr lang="es-CO" sz="700" dirty="0">
                        <a:effectLst/>
                      </a:endParaRPr>
                    </a:p>
                    <a:p>
                      <a:pPr algn="ctr">
                        <a:lnSpc>
                          <a:spcPct val="115000"/>
                        </a:lnSpc>
                        <a:spcAft>
                          <a:spcPts val="0"/>
                        </a:spcAft>
                      </a:pPr>
                      <a:r>
                        <a:rPr lang="es-ES" sz="800" dirty="0">
                          <a:effectLst/>
                        </a:rPr>
                        <a:t>454</a:t>
                      </a:r>
                      <a:endParaRPr lang="es-CO"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extLst>
                  <a:ext uri="{0D108BD9-81ED-4DB2-BD59-A6C34878D82A}">
                    <a16:rowId xmlns:a16="http://schemas.microsoft.com/office/drawing/2014/main" val="1845656563"/>
                  </a:ext>
                </a:extLst>
              </a:tr>
              <a:tr h="381625">
                <a:tc>
                  <a:txBody>
                    <a:bodyPr/>
                    <a:lstStyle/>
                    <a:p>
                      <a:pPr marL="0" lvl="0" indent="0">
                        <a:lnSpc>
                          <a:spcPct val="115000"/>
                        </a:lnSpc>
                        <a:spcAft>
                          <a:spcPts val="0"/>
                        </a:spcAft>
                        <a:buFont typeface="+mj-lt"/>
                        <a:buNone/>
                      </a:pPr>
                      <a:r>
                        <a:rPr lang="es-ES" sz="800" dirty="0">
                          <a:effectLst/>
                        </a:rPr>
                        <a:t>13.</a:t>
                      </a:r>
                      <a:endParaRPr lang="es-CO"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tc>
                  <a:txBody>
                    <a:bodyPr/>
                    <a:lstStyle/>
                    <a:p>
                      <a:pPr algn="ctr">
                        <a:lnSpc>
                          <a:spcPct val="115000"/>
                        </a:lnSpc>
                        <a:spcAft>
                          <a:spcPts val="0"/>
                        </a:spcAft>
                      </a:pPr>
                      <a:r>
                        <a:rPr lang="es-ES" sz="800">
                          <a:effectLst/>
                        </a:rPr>
                        <a:t>Expedición de Licencias de Inhumación</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tc>
                  <a:txBody>
                    <a:bodyPr/>
                    <a:lstStyle/>
                    <a:p>
                      <a:pPr algn="ctr">
                        <a:lnSpc>
                          <a:spcPct val="115000"/>
                        </a:lnSpc>
                        <a:spcAft>
                          <a:spcPts val="0"/>
                        </a:spcAft>
                      </a:pPr>
                      <a:r>
                        <a:rPr lang="es-ES" sz="800">
                          <a:effectLst/>
                        </a:rPr>
                        <a:t>363</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extLst>
                  <a:ext uri="{0D108BD9-81ED-4DB2-BD59-A6C34878D82A}">
                    <a16:rowId xmlns:a16="http://schemas.microsoft.com/office/drawing/2014/main" val="347104112"/>
                  </a:ext>
                </a:extLst>
              </a:tr>
              <a:tr h="384954">
                <a:tc>
                  <a:txBody>
                    <a:bodyPr/>
                    <a:lstStyle/>
                    <a:p>
                      <a:pPr marL="0" lvl="0" indent="0">
                        <a:lnSpc>
                          <a:spcPct val="115000"/>
                        </a:lnSpc>
                        <a:spcAft>
                          <a:spcPts val="0"/>
                        </a:spcAft>
                        <a:buFont typeface="+mj-lt"/>
                        <a:buNone/>
                      </a:pPr>
                      <a:r>
                        <a:rPr lang="es-ES" sz="800" dirty="0">
                          <a:effectLst/>
                        </a:rPr>
                        <a:t>14.</a:t>
                      </a:r>
                      <a:endParaRPr lang="es-CO"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tc>
                  <a:txBody>
                    <a:bodyPr/>
                    <a:lstStyle/>
                    <a:p>
                      <a:pPr algn="ctr">
                        <a:lnSpc>
                          <a:spcPct val="115000"/>
                        </a:lnSpc>
                        <a:spcAft>
                          <a:spcPts val="0"/>
                        </a:spcAft>
                      </a:pPr>
                      <a:r>
                        <a:rPr lang="es-ES" sz="800">
                          <a:effectLst/>
                        </a:rPr>
                        <a:t>Consulta población Victimas del Conflicto Armado</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tc>
                  <a:txBody>
                    <a:bodyPr/>
                    <a:lstStyle/>
                    <a:p>
                      <a:pPr algn="ctr">
                        <a:lnSpc>
                          <a:spcPct val="115000"/>
                        </a:lnSpc>
                        <a:spcAft>
                          <a:spcPts val="0"/>
                        </a:spcAft>
                      </a:pPr>
                      <a:r>
                        <a:rPr lang="es-ES" sz="800">
                          <a:effectLst/>
                        </a:rPr>
                        <a:t>18</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extLst>
                  <a:ext uri="{0D108BD9-81ED-4DB2-BD59-A6C34878D82A}">
                    <a16:rowId xmlns:a16="http://schemas.microsoft.com/office/drawing/2014/main" val="4208439367"/>
                  </a:ext>
                </a:extLst>
              </a:tr>
              <a:tr h="190814">
                <a:tc>
                  <a:txBody>
                    <a:bodyPr/>
                    <a:lstStyle/>
                    <a:p>
                      <a:pPr marL="0" lvl="0" indent="0">
                        <a:lnSpc>
                          <a:spcPct val="115000"/>
                        </a:lnSpc>
                        <a:spcAft>
                          <a:spcPts val="0"/>
                        </a:spcAft>
                        <a:buFont typeface="+mj-lt"/>
                        <a:buNone/>
                      </a:pPr>
                      <a:r>
                        <a:rPr lang="es-ES" sz="800" dirty="0">
                          <a:effectLst/>
                        </a:rPr>
                        <a:t>15.</a:t>
                      </a:r>
                      <a:endParaRPr lang="es-CO"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tc>
                  <a:txBody>
                    <a:bodyPr/>
                    <a:lstStyle/>
                    <a:p>
                      <a:pPr algn="ctr">
                        <a:lnSpc>
                          <a:spcPct val="115000"/>
                        </a:lnSpc>
                        <a:spcAft>
                          <a:spcPts val="0"/>
                        </a:spcAft>
                      </a:pPr>
                      <a:r>
                        <a:rPr lang="es-ES" sz="800">
                          <a:effectLst/>
                        </a:rPr>
                        <a:t>Consulta Discapacidad</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tc>
                  <a:txBody>
                    <a:bodyPr/>
                    <a:lstStyle/>
                    <a:p>
                      <a:pPr algn="ctr">
                        <a:lnSpc>
                          <a:spcPct val="115000"/>
                        </a:lnSpc>
                        <a:spcAft>
                          <a:spcPts val="0"/>
                        </a:spcAft>
                      </a:pPr>
                      <a:r>
                        <a:rPr lang="es-ES" sz="800">
                          <a:effectLst/>
                        </a:rPr>
                        <a:t>1</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extLst>
                  <a:ext uri="{0D108BD9-81ED-4DB2-BD59-A6C34878D82A}">
                    <a16:rowId xmlns:a16="http://schemas.microsoft.com/office/drawing/2014/main" val="3533410248"/>
                  </a:ext>
                </a:extLst>
              </a:tr>
              <a:tr h="190814">
                <a:tc>
                  <a:txBody>
                    <a:bodyPr/>
                    <a:lstStyle/>
                    <a:p>
                      <a:pPr marL="0" lvl="0" indent="0">
                        <a:lnSpc>
                          <a:spcPct val="115000"/>
                        </a:lnSpc>
                        <a:spcAft>
                          <a:spcPts val="0"/>
                        </a:spcAft>
                        <a:buFont typeface="+mj-lt"/>
                        <a:buNone/>
                      </a:pPr>
                      <a:r>
                        <a:rPr lang="es-ES" sz="800" dirty="0">
                          <a:effectLst/>
                        </a:rPr>
                        <a:t>16.</a:t>
                      </a:r>
                      <a:endParaRPr lang="es-CO"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tc>
                  <a:txBody>
                    <a:bodyPr/>
                    <a:lstStyle/>
                    <a:p>
                      <a:pPr algn="ctr">
                        <a:lnSpc>
                          <a:spcPct val="115000"/>
                        </a:lnSpc>
                        <a:spcAft>
                          <a:spcPts val="0"/>
                        </a:spcAft>
                      </a:pPr>
                      <a:r>
                        <a:rPr lang="es-ES" sz="800">
                          <a:effectLst/>
                        </a:rPr>
                        <a:t>Solicitud Citas Médicas</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tc>
                  <a:txBody>
                    <a:bodyPr/>
                    <a:lstStyle/>
                    <a:p>
                      <a:pPr algn="ctr">
                        <a:lnSpc>
                          <a:spcPct val="115000"/>
                        </a:lnSpc>
                        <a:spcAft>
                          <a:spcPts val="0"/>
                        </a:spcAft>
                      </a:pPr>
                      <a:r>
                        <a:rPr lang="es-ES" sz="800">
                          <a:effectLst/>
                        </a:rPr>
                        <a:t>5</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extLst>
                  <a:ext uri="{0D108BD9-81ED-4DB2-BD59-A6C34878D82A}">
                    <a16:rowId xmlns:a16="http://schemas.microsoft.com/office/drawing/2014/main" val="1956802472"/>
                  </a:ext>
                </a:extLst>
              </a:tr>
              <a:tr h="190814">
                <a:tc>
                  <a:txBody>
                    <a:bodyPr/>
                    <a:lstStyle/>
                    <a:p>
                      <a:pPr marL="0" lvl="0" indent="0">
                        <a:lnSpc>
                          <a:spcPct val="115000"/>
                        </a:lnSpc>
                        <a:spcAft>
                          <a:spcPts val="0"/>
                        </a:spcAft>
                        <a:buFont typeface="+mj-lt"/>
                        <a:buNone/>
                      </a:pPr>
                      <a:r>
                        <a:rPr lang="es-ES" sz="800" dirty="0">
                          <a:effectLst/>
                        </a:rPr>
                        <a:t>17.</a:t>
                      </a:r>
                      <a:endParaRPr lang="es-CO"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tc>
                  <a:txBody>
                    <a:bodyPr/>
                    <a:lstStyle/>
                    <a:p>
                      <a:pPr algn="ctr">
                        <a:lnSpc>
                          <a:spcPct val="115000"/>
                        </a:lnSpc>
                        <a:spcAft>
                          <a:spcPts val="0"/>
                        </a:spcAft>
                      </a:pPr>
                      <a:r>
                        <a:rPr lang="es-ES" sz="800">
                          <a:effectLst/>
                        </a:rPr>
                        <a:t>Afiliados Fallecidos</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tc>
                  <a:txBody>
                    <a:bodyPr/>
                    <a:lstStyle/>
                    <a:p>
                      <a:pPr algn="ctr">
                        <a:lnSpc>
                          <a:spcPct val="115000"/>
                        </a:lnSpc>
                        <a:spcAft>
                          <a:spcPts val="0"/>
                        </a:spcAft>
                      </a:pPr>
                      <a:r>
                        <a:rPr lang="es-ES" sz="800">
                          <a:effectLst/>
                        </a:rPr>
                        <a:t>511</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extLst>
                  <a:ext uri="{0D108BD9-81ED-4DB2-BD59-A6C34878D82A}">
                    <a16:rowId xmlns:a16="http://schemas.microsoft.com/office/drawing/2014/main" val="4045896095"/>
                  </a:ext>
                </a:extLst>
              </a:tr>
              <a:tr h="292671">
                <a:tc>
                  <a:txBody>
                    <a:bodyPr/>
                    <a:lstStyle/>
                    <a:p>
                      <a:pPr marL="457200">
                        <a:lnSpc>
                          <a:spcPct val="115000"/>
                        </a:lnSpc>
                        <a:spcAft>
                          <a:spcPts val="0"/>
                        </a:spcAft>
                      </a:pPr>
                      <a:r>
                        <a:rPr lang="es-ES" sz="800">
                          <a:effectLst/>
                        </a:rPr>
                        <a:t> </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tc>
                  <a:txBody>
                    <a:bodyPr/>
                    <a:lstStyle/>
                    <a:p>
                      <a:pPr algn="ctr">
                        <a:lnSpc>
                          <a:spcPct val="115000"/>
                        </a:lnSpc>
                        <a:spcAft>
                          <a:spcPts val="0"/>
                        </a:spcAft>
                      </a:pPr>
                      <a:r>
                        <a:rPr lang="es-ES" sz="800" dirty="0">
                          <a:effectLst/>
                        </a:rPr>
                        <a:t>TOTAL POBLACIÓN IMPACTADA</a:t>
                      </a:r>
                      <a:endParaRPr lang="es-CO"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tc>
                  <a:txBody>
                    <a:bodyPr/>
                    <a:lstStyle/>
                    <a:p>
                      <a:pPr algn="ctr">
                        <a:lnSpc>
                          <a:spcPct val="115000"/>
                        </a:lnSpc>
                        <a:spcAft>
                          <a:spcPts val="0"/>
                        </a:spcAft>
                        <a:tabLst>
                          <a:tab pos="1333500" algn="l"/>
                        </a:tabLst>
                      </a:pPr>
                      <a:r>
                        <a:rPr lang="es-ES" sz="800" dirty="0">
                          <a:effectLst/>
                        </a:rPr>
                        <a:t>2019</a:t>
                      </a:r>
                      <a:endParaRPr lang="es-CO"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extLst>
                  <a:ext uri="{0D108BD9-81ED-4DB2-BD59-A6C34878D82A}">
                    <a16:rowId xmlns:a16="http://schemas.microsoft.com/office/drawing/2014/main" val="2668117875"/>
                  </a:ext>
                </a:extLst>
              </a:tr>
            </a:tbl>
          </a:graphicData>
        </a:graphic>
      </p:graphicFrame>
      <p:graphicFrame>
        <p:nvGraphicFramePr>
          <p:cNvPr id="11" name="Tabla 10"/>
          <p:cNvGraphicFramePr>
            <a:graphicFrameLocks noGrp="1"/>
          </p:cNvGraphicFramePr>
          <p:nvPr>
            <p:extLst>
              <p:ext uri="{D42A27DB-BD31-4B8C-83A1-F6EECF244321}">
                <p14:modId xmlns:p14="http://schemas.microsoft.com/office/powerpoint/2010/main" val="308691144"/>
              </p:ext>
            </p:extLst>
          </p:nvPr>
        </p:nvGraphicFramePr>
        <p:xfrm>
          <a:off x="8116078" y="3530853"/>
          <a:ext cx="2814752" cy="357251"/>
        </p:xfrm>
        <a:graphic>
          <a:graphicData uri="http://schemas.openxmlformats.org/drawingml/2006/table">
            <a:tbl>
              <a:tblPr firstRow="1" firstCol="1" bandRow="1">
                <a:tableStyleId>{BDBED569-4797-4DF1-A0F4-6AAB3CD982D8}</a:tableStyleId>
              </a:tblPr>
              <a:tblGrid>
                <a:gridCol w="1538294">
                  <a:extLst>
                    <a:ext uri="{9D8B030D-6E8A-4147-A177-3AD203B41FA5}">
                      <a16:colId xmlns:a16="http://schemas.microsoft.com/office/drawing/2014/main" val="3872819802"/>
                    </a:ext>
                  </a:extLst>
                </a:gridCol>
                <a:gridCol w="1276458">
                  <a:extLst>
                    <a:ext uri="{9D8B030D-6E8A-4147-A177-3AD203B41FA5}">
                      <a16:colId xmlns:a16="http://schemas.microsoft.com/office/drawing/2014/main" val="2344323163"/>
                    </a:ext>
                  </a:extLst>
                </a:gridCol>
              </a:tblGrid>
              <a:tr h="299732">
                <a:tc>
                  <a:txBody>
                    <a:bodyPr/>
                    <a:lstStyle/>
                    <a:p>
                      <a:pPr algn="ctr">
                        <a:lnSpc>
                          <a:spcPct val="115000"/>
                        </a:lnSpc>
                        <a:spcAft>
                          <a:spcPts val="0"/>
                        </a:spcAft>
                      </a:pPr>
                      <a:r>
                        <a:rPr lang="es-ES" sz="1050" dirty="0">
                          <a:effectLst/>
                        </a:rPr>
                        <a:t>TOTAL POBLACIÓN IMPACTADA</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tc>
                  <a:txBody>
                    <a:bodyPr/>
                    <a:lstStyle/>
                    <a:p>
                      <a:pPr algn="ctr">
                        <a:lnSpc>
                          <a:spcPct val="115000"/>
                        </a:lnSpc>
                        <a:spcAft>
                          <a:spcPts val="0"/>
                        </a:spcAft>
                        <a:tabLst>
                          <a:tab pos="1333500" algn="l"/>
                        </a:tabLst>
                      </a:pPr>
                      <a:r>
                        <a:rPr lang="es-ES" sz="1050" dirty="0">
                          <a:effectLst/>
                        </a:rPr>
                        <a:t>2019</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001" marR="44001" marT="0" marB="0"/>
                </a:tc>
                <a:extLst>
                  <a:ext uri="{0D108BD9-81ED-4DB2-BD59-A6C34878D82A}">
                    <a16:rowId xmlns:a16="http://schemas.microsoft.com/office/drawing/2014/main" val="2903405631"/>
                  </a:ext>
                </a:extLst>
              </a:tr>
            </a:tbl>
          </a:graphicData>
        </a:graphic>
      </p:graphicFrame>
    </p:spTree>
    <p:extLst>
      <p:ext uri="{BB962C8B-B14F-4D97-AF65-F5344CB8AC3E}">
        <p14:creationId xmlns:p14="http://schemas.microsoft.com/office/powerpoint/2010/main" val="31200100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1407074585"/>
              </p:ext>
            </p:extLst>
          </p:nvPr>
        </p:nvGraphicFramePr>
        <p:xfrm>
          <a:off x="878604" y="106247"/>
          <a:ext cx="7073908" cy="6146415"/>
        </p:xfrm>
        <a:graphic>
          <a:graphicData uri="http://schemas.openxmlformats.org/drawingml/2006/table">
            <a:tbl>
              <a:tblPr>
                <a:tableStyleId>{5C22544A-7EE6-4342-B048-85BDC9FD1C3A}</a:tableStyleId>
              </a:tblPr>
              <a:tblGrid>
                <a:gridCol w="2443197">
                  <a:extLst>
                    <a:ext uri="{9D8B030D-6E8A-4147-A177-3AD203B41FA5}">
                      <a16:colId xmlns:a16="http://schemas.microsoft.com/office/drawing/2014/main" val="819862056"/>
                    </a:ext>
                  </a:extLst>
                </a:gridCol>
                <a:gridCol w="738641">
                  <a:extLst>
                    <a:ext uri="{9D8B030D-6E8A-4147-A177-3AD203B41FA5}">
                      <a16:colId xmlns:a16="http://schemas.microsoft.com/office/drawing/2014/main" val="2571781176"/>
                    </a:ext>
                  </a:extLst>
                </a:gridCol>
                <a:gridCol w="738641">
                  <a:extLst>
                    <a:ext uri="{9D8B030D-6E8A-4147-A177-3AD203B41FA5}">
                      <a16:colId xmlns:a16="http://schemas.microsoft.com/office/drawing/2014/main" val="3830872974"/>
                    </a:ext>
                  </a:extLst>
                </a:gridCol>
                <a:gridCol w="738641">
                  <a:extLst>
                    <a:ext uri="{9D8B030D-6E8A-4147-A177-3AD203B41FA5}">
                      <a16:colId xmlns:a16="http://schemas.microsoft.com/office/drawing/2014/main" val="615061518"/>
                    </a:ext>
                  </a:extLst>
                </a:gridCol>
                <a:gridCol w="738641">
                  <a:extLst>
                    <a:ext uri="{9D8B030D-6E8A-4147-A177-3AD203B41FA5}">
                      <a16:colId xmlns:a16="http://schemas.microsoft.com/office/drawing/2014/main" val="3924715959"/>
                    </a:ext>
                  </a:extLst>
                </a:gridCol>
                <a:gridCol w="738641">
                  <a:extLst>
                    <a:ext uri="{9D8B030D-6E8A-4147-A177-3AD203B41FA5}">
                      <a16:colId xmlns:a16="http://schemas.microsoft.com/office/drawing/2014/main" val="2856276822"/>
                    </a:ext>
                  </a:extLst>
                </a:gridCol>
                <a:gridCol w="937506">
                  <a:extLst>
                    <a:ext uri="{9D8B030D-6E8A-4147-A177-3AD203B41FA5}">
                      <a16:colId xmlns:a16="http://schemas.microsoft.com/office/drawing/2014/main" val="2936618860"/>
                    </a:ext>
                  </a:extLst>
                </a:gridCol>
              </a:tblGrid>
              <a:tr h="227645">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extLst>
                  <a:ext uri="{0D108BD9-81ED-4DB2-BD59-A6C34878D82A}">
                    <a16:rowId xmlns:a16="http://schemas.microsoft.com/office/drawing/2014/main" val="1273412959"/>
                  </a:ext>
                </a:extLst>
              </a:tr>
              <a:tr h="227645">
                <a:tc>
                  <a:txBody>
                    <a:bodyPr/>
                    <a:lstStyle/>
                    <a:p>
                      <a:pPr algn="l" fontAlgn="b"/>
                      <a:r>
                        <a:rPr lang="es-CO" sz="900" u="none" strike="noStrike">
                          <a:effectLst/>
                        </a:rPr>
                        <a:t>Tipo</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r>
                        <a:rPr lang="es-CO" sz="900" u="none" strike="noStrike">
                          <a:effectLst/>
                        </a:rPr>
                        <a:t>(Todas)</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extLst>
                  <a:ext uri="{0D108BD9-81ED-4DB2-BD59-A6C34878D82A}">
                    <a16:rowId xmlns:a16="http://schemas.microsoft.com/office/drawing/2014/main" val="1339209739"/>
                  </a:ext>
                </a:extLst>
              </a:tr>
              <a:tr h="227645">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dirty="0">
                        <a:solidFill>
                          <a:srgbClr val="000000"/>
                        </a:solidFill>
                        <a:effectLst/>
                        <a:latin typeface="Calibri" panose="020F0502020204030204" pitchFamily="34" charset="0"/>
                      </a:endParaRPr>
                    </a:p>
                  </a:txBody>
                  <a:tcPr marL="8058" marR="8058" marT="8058" marB="0" anchor="b"/>
                </a:tc>
                <a:extLst>
                  <a:ext uri="{0D108BD9-81ED-4DB2-BD59-A6C34878D82A}">
                    <a16:rowId xmlns:a16="http://schemas.microsoft.com/office/drawing/2014/main" val="2202155276"/>
                  </a:ext>
                </a:extLst>
              </a:tr>
              <a:tr h="227645">
                <a:tc>
                  <a:txBody>
                    <a:bodyPr/>
                    <a:lstStyle/>
                    <a:p>
                      <a:pPr algn="l" fontAlgn="b"/>
                      <a:r>
                        <a:rPr lang="es-CO" sz="900" u="none" strike="noStrike" dirty="0">
                          <a:effectLst/>
                        </a:rPr>
                        <a:t>Cuenta de EPS PQRS</a:t>
                      </a:r>
                      <a:endParaRPr lang="es-CO" sz="900" b="0" i="0" u="none" strike="noStrike" dirty="0">
                        <a:solidFill>
                          <a:srgbClr val="000000"/>
                        </a:solidFill>
                        <a:effectLst/>
                        <a:latin typeface="Calibri" panose="020F0502020204030204" pitchFamily="34" charset="0"/>
                      </a:endParaRPr>
                    </a:p>
                  </a:txBody>
                  <a:tcPr marL="8058" marR="8058" marT="8058" marB="0" anchor="b"/>
                </a:tc>
                <a:tc>
                  <a:txBody>
                    <a:bodyPr/>
                    <a:lstStyle/>
                    <a:p>
                      <a:pPr algn="l" fontAlgn="b"/>
                      <a:r>
                        <a:rPr lang="es-CO" sz="900" u="none" strike="noStrike">
                          <a:effectLst/>
                        </a:rPr>
                        <a:t>MES</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r>
                        <a:rPr lang="es-CO" sz="900" u="none" strike="noStrike">
                          <a:effectLst/>
                        </a:rPr>
                        <a:t> </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r>
                        <a:rPr lang="es-CO" sz="900" u="none" strike="noStrike">
                          <a:effectLst/>
                        </a:rPr>
                        <a:t> </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r>
                        <a:rPr lang="es-CO" sz="900" u="none" strike="noStrike">
                          <a:effectLst/>
                        </a:rPr>
                        <a:t> </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r>
                        <a:rPr lang="es-CO" sz="900" u="none" strike="noStrike">
                          <a:effectLst/>
                        </a:rPr>
                        <a:t> </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r>
                        <a:rPr lang="es-CO" sz="900" u="none" strike="noStrike">
                          <a:effectLst/>
                        </a:rPr>
                        <a:t> </a:t>
                      </a:r>
                      <a:endParaRPr lang="es-CO" sz="900" b="0" i="0" u="none" strike="noStrike">
                        <a:solidFill>
                          <a:srgbClr val="000000"/>
                        </a:solidFill>
                        <a:effectLst/>
                        <a:latin typeface="Calibri" panose="020F0502020204030204" pitchFamily="34" charset="0"/>
                      </a:endParaRPr>
                    </a:p>
                  </a:txBody>
                  <a:tcPr marL="8058" marR="8058" marT="8058" marB="0" anchor="b"/>
                </a:tc>
                <a:extLst>
                  <a:ext uri="{0D108BD9-81ED-4DB2-BD59-A6C34878D82A}">
                    <a16:rowId xmlns:a16="http://schemas.microsoft.com/office/drawing/2014/main" val="3619997675"/>
                  </a:ext>
                </a:extLst>
              </a:tr>
              <a:tr h="227645">
                <a:tc>
                  <a:txBody>
                    <a:bodyPr/>
                    <a:lstStyle/>
                    <a:p>
                      <a:pPr algn="l" fontAlgn="b"/>
                      <a:r>
                        <a:rPr lang="es-CO" sz="900" u="none" strike="noStrike">
                          <a:effectLst/>
                        </a:rPr>
                        <a:t>EPS PQRS</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ctr" fontAlgn="b"/>
                      <a:r>
                        <a:rPr lang="es-CO" sz="900" u="none" strike="noStrike">
                          <a:effectLst/>
                        </a:rPr>
                        <a:t>1</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ctr" fontAlgn="b"/>
                      <a:r>
                        <a:rPr lang="es-CO" sz="900" u="none" strike="noStrike">
                          <a:effectLst/>
                        </a:rPr>
                        <a:t>2</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ctr" fontAlgn="b"/>
                      <a:r>
                        <a:rPr lang="es-CO" sz="900" u="none" strike="noStrike">
                          <a:effectLst/>
                        </a:rPr>
                        <a:t>3</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ctr" fontAlgn="b"/>
                      <a:r>
                        <a:rPr lang="es-CO" sz="900" u="none" strike="noStrike">
                          <a:effectLst/>
                        </a:rPr>
                        <a:t>4</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ctr" fontAlgn="b"/>
                      <a:r>
                        <a:rPr lang="es-CO" sz="900" u="none" strike="noStrike">
                          <a:effectLst/>
                        </a:rPr>
                        <a:t>5</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r>
                        <a:rPr lang="es-CO" sz="900" u="none" strike="noStrike">
                          <a:effectLst/>
                        </a:rPr>
                        <a:t>Total general</a:t>
                      </a:r>
                      <a:endParaRPr lang="es-CO" sz="900" b="0" i="0" u="none" strike="noStrike">
                        <a:solidFill>
                          <a:srgbClr val="000000"/>
                        </a:solidFill>
                        <a:effectLst/>
                        <a:latin typeface="Calibri" panose="020F0502020204030204" pitchFamily="34" charset="0"/>
                      </a:endParaRPr>
                    </a:p>
                  </a:txBody>
                  <a:tcPr marL="8058" marR="8058" marT="8058" marB="0" anchor="b"/>
                </a:tc>
                <a:extLst>
                  <a:ext uri="{0D108BD9-81ED-4DB2-BD59-A6C34878D82A}">
                    <a16:rowId xmlns:a16="http://schemas.microsoft.com/office/drawing/2014/main" val="4199212264"/>
                  </a:ext>
                </a:extLst>
              </a:tr>
              <a:tr h="227645">
                <a:tc>
                  <a:txBody>
                    <a:bodyPr/>
                    <a:lstStyle/>
                    <a:p>
                      <a:pPr algn="l" fontAlgn="b"/>
                      <a:r>
                        <a:rPr lang="es-CO" sz="900" u="none" strike="noStrike">
                          <a:effectLst/>
                        </a:rPr>
                        <a:t>ASMESALUD EPS-S</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r>
                        <a:rPr lang="es-CO" sz="900" u="none" strike="noStrike">
                          <a:effectLst/>
                        </a:rPr>
                        <a:t> </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r>
                        <a:rPr lang="es-CO" sz="900" u="none" strike="noStrike">
                          <a:effectLst/>
                        </a:rPr>
                        <a:t> </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1</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r>
                        <a:rPr lang="es-CO" sz="900" u="none" strike="noStrike">
                          <a:effectLst/>
                        </a:rPr>
                        <a:t> </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r>
                        <a:rPr lang="es-CO" sz="900" u="none" strike="noStrike">
                          <a:effectLst/>
                        </a:rPr>
                        <a:t> </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1</a:t>
                      </a:r>
                      <a:endParaRPr lang="es-CO" sz="900" b="0" i="0" u="none" strike="noStrike">
                        <a:solidFill>
                          <a:srgbClr val="000000"/>
                        </a:solidFill>
                        <a:effectLst/>
                        <a:latin typeface="Calibri" panose="020F0502020204030204" pitchFamily="34" charset="0"/>
                      </a:endParaRPr>
                    </a:p>
                  </a:txBody>
                  <a:tcPr marL="8058" marR="8058" marT="8058" marB="0" anchor="b"/>
                </a:tc>
                <a:extLst>
                  <a:ext uri="{0D108BD9-81ED-4DB2-BD59-A6C34878D82A}">
                    <a16:rowId xmlns:a16="http://schemas.microsoft.com/office/drawing/2014/main" val="785821888"/>
                  </a:ext>
                </a:extLst>
              </a:tr>
              <a:tr h="227645">
                <a:tc>
                  <a:txBody>
                    <a:bodyPr/>
                    <a:lstStyle/>
                    <a:p>
                      <a:pPr algn="l" fontAlgn="b"/>
                      <a:r>
                        <a:rPr lang="es-CO" sz="900" u="none" strike="noStrike">
                          <a:effectLst/>
                        </a:rPr>
                        <a:t>ASMET SALUD EPS-S</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r>
                        <a:rPr lang="es-CO" sz="900" u="none" strike="noStrike">
                          <a:effectLst/>
                        </a:rPr>
                        <a:t> </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1</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1</a:t>
                      </a:r>
                      <a:endParaRPr lang="es-CO" sz="900" b="0" i="0" u="none" strike="noStrike">
                        <a:solidFill>
                          <a:srgbClr val="000000"/>
                        </a:solidFill>
                        <a:effectLst/>
                        <a:latin typeface="Calibri" panose="020F0502020204030204" pitchFamily="34" charset="0"/>
                      </a:endParaRPr>
                    </a:p>
                  </a:txBody>
                  <a:tcPr marL="8058" marR="8058" marT="8058" marB="0" anchor="b"/>
                </a:tc>
                <a:extLst>
                  <a:ext uri="{0D108BD9-81ED-4DB2-BD59-A6C34878D82A}">
                    <a16:rowId xmlns:a16="http://schemas.microsoft.com/office/drawing/2014/main" val="2635960831"/>
                  </a:ext>
                </a:extLst>
              </a:tr>
              <a:tr h="227645">
                <a:tc>
                  <a:txBody>
                    <a:bodyPr/>
                    <a:lstStyle/>
                    <a:p>
                      <a:pPr algn="l" fontAlgn="b"/>
                      <a:r>
                        <a:rPr lang="es-CO" sz="900" u="none" strike="noStrike">
                          <a:effectLst/>
                        </a:rPr>
                        <a:t>CLINICA NUEVA</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r>
                        <a:rPr lang="es-CO" sz="900" u="none" strike="noStrike">
                          <a:effectLst/>
                        </a:rPr>
                        <a:t> </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2</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2</a:t>
                      </a:r>
                      <a:endParaRPr lang="es-CO" sz="900" b="0" i="0" u="none" strike="noStrike">
                        <a:solidFill>
                          <a:srgbClr val="000000"/>
                        </a:solidFill>
                        <a:effectLst/>
                        <a:latin typeface="Calibri" panose="020F0502020204030204" pitchFamily="34" charset="0"/>
                      </a:endParaRPr>
                    </a:p>
                  </a:txBody>
                  <a:tcPr marL="8058" marR="8058" marT="8058" marB="0" anchor="b"/>
                </a:tc>
                <a:extLst>
                  <a:ext uri="{0D108BD9-81ED-4DB2-BD59-A6C34878D82A}">
                    <a16:rowId xmlns:a16="http://schemas.microsoft.com/office/drawing/2014/main" val="77812889"/>
                  </a:ext>
                </a:extLst>
              </a:tr>
              <a:tr h="227645">
                <a:tc>
                  <a:txBody>
                    <a:bodyPr/>
                    <a:lstStyle/>
                    <a:p>
                      <a:pPr algn="l" fontAlgn="b"/>
                      <a:r>
                        <a:rPr lang="es-CO" sz="900" u="none" strike="noStrike">
                          <a:effectLst/>
                        </a:rPr>
                        <a:t>COMPENSAR EPS</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r>
                        <a:rPr lang="es-CO" sz="900" u="none" strike="noStrike">
                          <a:effectLst/>
                        </a:rPr>
                        <a:t> </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1</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1</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1</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3</a:t>
                      </a:r>
                      <a:endParaRPr lang="es-CO" sz="900" b="0" i="0" u="none" strike="noStrike">
                        <a:solidFill>
                          <a:srgbClr val="000000"/>
                        </a:solidFill>
                        <a:effectLst/>
                        <a:latin typeface="Calibri" panose="020F0502020204030204" pitchFamily="34" charset="0"/>
                      </a:endParaRPr>
                    </a:p>
                  </a:txBody>
                  <a:tcPr marL="8058" marR="8058" marT="8058" marB="0" anchor="b"/>
                </a:tc>
                <a:extLst>
                  <a:ext uri="{0D108BD9-81ED-4DB2-BD59-A6C34878D82A}">
                    <a16:rowId xmlns:a16="http://schemas.microsoft.com/office/drawing/2014/main" val="1768229945"/>
                  </a:ext>
                </a:extLst>
              </a:tr>
              <a:tr h="227645">
                <a:tc>
                  <a:txBody>
                    <a:bodyPr/>
                    <a:lstStyle/>
                    <a:p>
                      <a:pPr algn="l" fontAlgn="b"/>
                      <a:r>
                        <a:rPr lang="es-CO" sz="900" u="none" strike="noStrike">
                          <a:effectLst/>
                        </a:rPr>
                        <a:t>COOSALUD</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28</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54</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20</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65</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71</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238</a:t>
                      </a:r>
                      <a:endParaRPr lang="es-CO" sz="900" b="0" i="0" u="none" strike="noStrike">
                        <a:solidFill>
                          <a:srgbClr val="000000"/>
                        </a:solidFill>
                        <a:effectLst/>
                        <a:latin typeface="Calibri" panose="020F0502020204030204" pitchFamily="34" charset="0"/>
                      </a:endParaRPr>
                    </a:p>
                  </a:txBody>
                  <a:tcPr marL="8058" marR="8058" marT="8058" marB="0" anchor="b"/>
                </a:tc>
                <a:extLst>
                  <a:ext uri="{0D108BD9-81ED-4DB2-BD59-A6C34878D82A}">
                    <a16:rowId xmlns:a16="http://schemas.microsoft.com/office/drawing/2014/main" val="3401971857"/>
                  </a:ext>
                </a:extLst>
              </a:tr>
              <a:tr h="227645">
                <a:tc>
                  <a:txBody>
                    <a:bodyPr/>
                    <a:lstStyle/>
                    <a:p>
                      <a:pPr algn="l" fontAlgn="b"/>
                      <a:r>
                        <a:rPr lang="es-CO" sz="900" u="none" strike="noStrike">
                          <a:effectLst/>
                        </a:rPr>
                        <a:t>COOSALUD EPSS</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r>
                        <a:rPr lang="es-CO" sz="900" u="none" strike="noStrike">
                          <a:effectLst/>
                        </a:rPr>
                        <a:t> </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1</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1</a:t>
                      </a:r>
                      <a:endParaRPr lang="es-CO" sz="900" b="0" i="0" u="none" strike="noStrike">
                        <a:solidFill>
                          <a:srgbClr val="000000"/>
                        </a:solidFill>
                        <a:effectLst/>
                        <a:latin typeface="Calibri" panose="020F0502020204030204" pitchFamily="34" charset="0"/>
                      </a:endParaRPr>
                    </a:p>
                  </a:txBody>
                  <a:tcPr marL="8058" marR="8058" marT="8058" marB="0" anchor="b"/>
                </a:tc>
                <a:extLst>
                  <a:ext uri="{0D108BD9-81ED-4DB2-BD59-A6C34878D82A}">
                    <a16:rowId xmlns:a16="http://schemas.microsoft.com/office/drawing/2014/main" val="383954437"/>
                  </a:ext>
                </a:extLst>
              </a:tr>
              <a:tr h="227645">
                <a:tc>
                  <a:txBody>
                    <a:bodyPr/>
                    <a:lstStyle/>
                    <a:p>
                      <a:pPr algn="l" fontAlgn="b"/>
                      <a:r>
                        <a:rPr lang="es-CO" sz="900" u="none" strike="noStrike">
                          <a:effectLst/>
                        </a:rPr>
                        <a:t>FAMISANAR EPS</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3</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2</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2</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1</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8</a:t>
                      </a:r>
                      <a:endParaRPr lang="es-CO" sz="900" b="0" i="0" u="none" strike="noStrike">
                        <a:solidFill>
                          <a:srgbClr val="000000"/>
                        </a:solidFill>
                        <a:effectLst/>
                        <a:latin typeface="Calibri" panose="020F0502020204030204" pitchFamily="34" charset="0"/>
                      </a:endParaRPr>
                    </a:p>
                  </a:txBody>
                  <a:tcPr marL="8058" marR="8058" marT="8058" marB="0" anchor="b"/>
                </a:tc>
                <a:extLst>
                  <a:ext uri="{0D108BD9-81ED-4DB2-BD59-A6C34878D82A}">
                    <a16:rowId xmlns:a16="http://schemas.microsoft.com/office/drawing/2014/main" val="380227520"/>
                  </a:ext>
                </a:extLst>
              </a:tr>
              <a:tr h="227645">
                <a:tc>
                  <a:txBody>
                    <a:bodyPr/>
                    <a:lstStyle/>
                    <a:p>
                      <a:pPr algn="l" fontAlgn="b"/>
                      <a:r>
                        <a:rPr lang="es-CO" sz="900" u="none" strike="noStrike">
                          <a:effectLst/>
                        </a:rPr>
                        <a:t>IPS COMFANDI</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1</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1</a:t>
                      </a:r>
                      <a:endParaRPr lang="es-CO" sz="900" b="0" i="0" u="none" strike="noStrike">
                        <a:solidFill>
                          <a:srgbClr val="000000"/>
                        </a:solidFill>
                        <a:effectLst/>
                        <a:latin typeface="Calibri" panose="020F0502020204030204" pitchFamily="34" charset="0"/>
                      </a:endParaRPr>
                    </a:p>
                  </a:txBody>
                  <a:tcPr marL="8058" marR="8058" marT="8058" marB="0" anchor="b"/>
                </a:tc>
                <a:extLst>
                  <a:ext uri="{0D108BD9-81ED-4DB2-BD59-A6C34878D82A}">
                    <a16:rowId xmlns:a16="http://schemas.microsoft.com/office/drawing/2014/main" val="3083469618"/>
                  </a:ext>
                </a:extLst>
              </a:tr>
              <a:tr h="227645">
                <a:tc>
                  <a:txBody>
                    <a:bodyPr/>
                    <a:lstStyle/>
                    <a:p>
                      <a:pPr algn="l" fontAlgn="b"/>
                      <a:r>
                        <a:rPr lang="es-CO" sz="900" u="none" strike="noStrike">
                          <a:effectLst/>
                        </a:rPr>
                        <a:t>NUEVA EPS</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17</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17</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16</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16</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19</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85</a:t>
                      </a:r>
                      <a:endParaRPr lang="es-CO" sz="900" b="0" i="0" u="none" strike="noStrike">
                        <a:solidFill>
                          <a:srgbClr val="000000"/>
                        </a:solidFill>
                        <a:effectLst/>
                        <a:latin typeface="Calibri" panose="020F0502020204030204" pitchFamily="34" charset="0"/>
                      </a:endParaRPr>
                    </a:p>
                  </a:txBody>
                  <a:tcPr marL="8058" marR="8058" marT="8058" marB="0" anchor="b"/>
                </a:tc>
                <a:extLst>
                  <a:ext uri="{0D108BD9-81ED-4DB2-BD59-A6C34878D82A}">
                    <a16:rowId xmlns:a16="http://schemas.microsoft.com/office/drawing/2014/main" val="3060680740"/>
                  </a:ext>
                </a:extLst>
              </a:tr>
              <a:tr h="227645">
                <a:tc>
                  <a:txBody>
                    <a:bodyPr/>
                    <a:lstStyle/>
                    <a:p>
                      <a:pPr algn="l" fontAlgn="b"/>
                      <a:r>
                        <a:rPr lang="es-CO" sz="900" u="none" strike="noStrike">
                          <a:effectLst/>
                        </a:rPr>
                        <a:t>otra</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3</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3</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2</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5</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4</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17</a:t>
                      </a:r>
                      <a:endParaRPr lang="es-CO" sz="900" b="0" i="0" u="none" strike="noStrike">
                        <a:solidFill>
                          <a:srgbClr val="000000"/>
                        </a:solidFill>
                        <a:effectLst/>
                        <a:latin typeface="Calibri" panose="020F0502020204030204" pitchFamily="34" charset="0"/>
                      </a:endParaRPr>
                    </a:p>
                  </a:txBody>
                  <a:tcPr marL="8058" marR="8058" marT="8058" marB="0" anchor="b"/>
                </a:tc>
                <a:extLst>
                  <a:ext uri="{0D108BD9-81ED-4DB2-BD59-A6C34878D82A}">
                    <a16:rowId xmlns:a16="http://schemas.microsoft.com/office/drawing/2014/main" val="3585152134"/>
                  </a:ext>
                </a:extLst>
              </a:tr>
              <a:tr h="227645">
                <a:tc>
                  <a:txBody>
                    <a:bodyPr/>
                    <a:lstStyle/>
                    <a:p>
                      <a:pPr algn="l" fontAlgn="b"/>
                      <a:r>
                        <a:rPr lang="es-CO" sz="900" u="none" strike="noStrike">
                          <a:effectLst/>
                        </a:rPr>
                        <a:t>otro</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4</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4</a:t>
                      </a:r>
                      <a:endParaRPr lang="es-CO" sz="900" b="0" i="0" u="none" strike="noStrike">
                        <a:solidFill>
                          <a:srgbClr val="000000"/>
                        </a:solidFill>
                        <a:effectLst/>
                        <a:latin typeface="Calibri" panose="020F0502020204030204" pitchFamily="34" charset="0"/>
                      </a:endParaRPr>
                    </a:p>
                  </a:txBody>
                  <a:tcPr marL="8058" marR="8058" marT="8058" marB="0" anchor="b"/>
                </a:tc>
                <a:extLst>
                  <a:ext uri="{0D108BD9-81ED-4DB2-BD59-A6C34878D82A}">
                    <a16:rowId xmlns:a16="http://schemas.microsoft.com/office/drawing/2014/main" val="4160002867"/>
                  </a:ext>
                </a:extLst>
              </a:tr>
              <a:tr h="227645">
                <a:tc>
                  <a:txBody>
                    <a:bodyPr/>
                    <a:lstStyle/>
                    <a:p>
                      <a:pPr algn="l" fontAlgn="b"/>
                      <a:r>
                        <a:rPr lang="es-CO" sz="900" u="none" strike="noStrike" dirty="0">
                          <a:effectLst/>
                        </a:rPr>
                        <a:t>PRESENCIA DE RATAS</a:t>
                      </a:r>
                      <a:endParaRPr lang="es-CO" sz="900" b="0" i="0" u="none" strike="noStrike" dirty="0">
                        <a:solidFill>
                          <a:srgbClr val="000000"/>
                        </a:solidFill>
                        <a:effectLst/>
                        <a:latin typeface="Calibri" panose="020F0502020204030204" pitchFamily="34" charset="0"/>
                      </a:endParaRPr>
                    </a:p>
                  </a:txBody>
                  <a:tcPr marL="8058" marR="8058" marT="8058" marB="0" anchor="b"/>
                </a:tc>
                <a:tc>
                  <a:txBody>
                    <a:bodyPr/>
                    <a:lstStyle/>
                    <a:p>
                      <a:pPr algn="l" fontAlgn="b"/>
                      <a:r>
                        <a:rPr lang="es-CO" sz="900" u="none" strike="noStrike">
                          <a:effectLst/>
                        </a:rPr>
                        <a:t> </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1</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1</a:t>
                      </a:r>
                      <a:endParaRPr lang="es-CO" sz="900" b="0" i="0" u="none" strike="noStrike">
                        <a:solidFill>
                          <a:srgbClr val="000000"/>
                        </a:solidFill>
                        <a:effectLst/>
                        <a:latin typeface="Calibri" panose="020F0502020204030204" pitchFamily="34" charset="0"/>
                      </a:endParaRPr>
                    </a:p>
                  </a:txBody>
                  <a:tcPr marL="8058" marR="8058" marT="8058" marB="0" anchor="b"/>
                </a:tc>
                <a:extLst>
                  <a:ext uri="{0D108BD9-81ED-4DB2-BD59-A6C34878D82A}">
                    <a16:rowId xmlns:a16="http://schemas.microsoft.com/office/drawing/2014/main" val="514726981"/>
                  </a:ext>
                </a:extLst>
              </a:tr>
              <a:tr h="227645">
                <a:tc>
                  <a:txBody>
                    <a:bodyPr/>
                    <a:lstStyle/>
                    <a:p>
                      <a:pPr algn="l" fontAlgn="b"/>
                      <a:r>
                        <a:rPr lang="es-CO" sz="900" u="none" strike="noStrike">
                          <a:effectLst/>
                        </a:rPr>
                        <a:t>SALUD TOTAL</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r>
                        <a:rPr lang="es-CO" sz="900" u="none" strike="noStrike">
                          <a:effectLst/>
                        </a:rPr>
                        <a:t> </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1</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dirty="0">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1</a:t>
                      </a:r>
                      <a:endParaRPr lang="es-CO" sz="900" b="0" i="0" u="none" strike="noStrike">
                        <a:solidFill>
                          <a:srgbClr val="000000"/>
                        </a:solidFill>
                        <a:effectLst/>
                        <a:latin typeface="Calibri" panose="020F0502020204030204" pitchFamily="34" charset="0"/>
                      </a:endParaRPr>
                    </a:p>
                  </a:txBody>
                  <a:tcPr marL="8058" marR="8058" marT="8058" marB="0" anchor="b"/>
                </a:tc>
                <a:extLst>
                  <a:ext uri="{0D108BD9-81ED-4DB2-BD59-A6C34878D82A}">
                    <a16:rowId xmlns:a16="http://schemas.microsoft.com/office/drawing/2014/main" val="1143493147"/>
                  </a:ext>
                </a:extLst>
              </a:tr>
              <a:tr h="227645">
                <a:tc>
                  <a:txBody>
                    <a:bodyPr/>
                    <a:lstStyle/>
                    <a:p>
                      <a:pPr algn="l" fontAlgn="b"/>
                      <a:r>
                        <a:rPr lang="es-CO" sz="900" u="none" strike="noStrike">
                          <a:effectLst/>
                        </a:rPr>
                        <a:t>SANIDAD MILITAR</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r>
                        <a:rPr lang="es-CO" sz="900" u="none" strike="noStrike">
                          <a:effectLst/>
                        </a:rPr>
                        <a:t> </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1</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1</a:t>
                      </a:r>
                      <a:endParaRPr lang="es-CO" sz="900" b="0" i="0" u="none" strike="noStrike">
                        <a:solidFill>
                          <a:srgbClr val="000000"/>
                        </a:solidFill>
                        <a:effectLst/>
                        <a:latin typeface="Calibri" panose="020F0502020204030204" pitchFamily="34" charset="0"/>
                      </a:endParaRPr>
                    </a:p>
                  </a:txBody>
                  <a:tcPr marL="8058" marR="8058" marT="8058" marB="0" anchor="b"/>
                </a:tc>
                <a:extLst>
                  <a:ext uri="{0D108BD9-81ED-4DB2-BD59-A6C34878D82A}">
                    <a16:rowId xmlns:a16="http://schemas.microsoft.com/office/drawing/2014/main" val="3464795906"/>
                  </a:ext>
                </a:extLst>
              </a:tr>
              <a:tr h="227645">
                <a:tc>
                  <a:txBody>
                    <a:bodyPr/>
                    <a:lstStyle/>
                    <a:p>
                      <a:pPr algn="l" fontAlgn="b"/>
                      <a:r>
                        <a:rPr lang="es-CO" sz="900" u="none" strike="noStrike">
                          <a:effectLst/>
                        </a:rPr>
                        <a:t>SANITAS</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14</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6</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4</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5</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7</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36</a:t>
                      </a:r>
                      <a:endParaRPr lang="es-CO" sz="900" b="0" i="0" u="none" strike="noStrike">
                        <a:solidFill>
                          <a:srgbClr val="000000"/>
                        </a:solidFill>
                        <a:effectLst/>
                        <a:latin typeface="Calibri" panose="020F0502020204030204" pitchFamily="34" charset="0"/>
                      </a:endParaRPr>
                    </a:p>
                  </a:txBody>
                  <a:tcPr marL="8058" marR="8058" marT="8058" marB="0" anchor="b"/>
                </a:tc>
                <a:extLst>
                  <a:ext uri="{0D108BD9-81ED-4DB2-BD59-A6C34878D82A}">
                    <a16:rowId xmlns:a16="http://schemas.microsoft.com/office/drawing/2014/main" val="343548349"/>
                  </a:ext>
                </a:extLst>
              </a:tr>
              <a:tr h="227645">
                <a:tc>
                  <a:txBody>
                    <a:bodyPr/>
                    <a:lstStyle/>
                    <a:p>
                      <a:pPr algn="l" fontAlgn="b"/>
                      <a:r>
                        <a:rPr lang="es-CO" sz="900" u="none" strike="noStrike">
                          <a:effectLst/>
                        </a:rPr>
                        <a:t>SANITAS EPS</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1</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1</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2</a:t>
                      </a:r>
                      <a:endParaRPr lang="es-CO" sz="900" b="0" i="0" u="none" strike="noStrike">
                        <a:solidFill>
                          <a:srgbClr val="000000"/>
                        </a:solidFill>
                        <a:effectLst/>
                        <a:latin typeface="Calibri" panose="020F0502020204030204" pitchFamily="34" charset="0"/>
                      </a:endParaRPr>
                    </a:p>
                  </a:txBody>
                  <a:tcPr marL="8058" marR="8058" marT="8058" marB="0" anchor="b"/>
                </a:tc>
                <a:extLst>
                  <a:ext uri="{0D108BD9-81ED-4DB2-BD59-A6C34878D82A}">
                    <a16:rowId xmlns:a16="http://schemas.microsoft.com/office/drawing/2014/main" val="4164550457"/>
                  </a:ext>
                </a:extLst>
              </a:tr>
              <a:tr h="227645">
                <a:tc>
                  <a:txBody>
                    <a:bodyPr/>
                    <a:lstStyle/>
                    <a:p>
                      <a:pPr algn="l" fontAlgn="b"/>
                      <a:r>
                        <a:rPr lang="es-CO" sz="900" u="none" strike="noStrike">
                          <a:effectLst/>
                        </a:rPr>
                        <a:t>SEGUROS BOLIVAR</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r>
                        <a:rPr lang="es-CO" sz="900" u="none" strike="noStrike">
                          <a:effectLst/>
                        </a:rPr>
                        <a:t> </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1</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1</a:t>
                      </a:r>
                      <a:endParaRPr lang="es-CO" sz="900" b="0" i="0" u="none" strike="noStrike">
                        <a:solidFill>
                          <a:srgbClr val="000000"/>
                        </a:solidFill>
                        <a:effectLst/>
                        <a:latin typeface="Calibri" panose="020F0502020204030204" pitchFamily="34" charset="0"/>
                      </a:endParaRPr>
                    </a:p>
                  </a:txBody>
                  <a:tcPr marL="8058" marR="8058" marT="8058" marB="0" anchor="b"/>
                </a:tc>
                <a:extLst>
                  <a:ext uri="{0D108BD9-81ED-4DB2-BD59-A6C34878D82A}">
                    <a16:rowId xmlns:a16="http://schemas.microsoft.com/office/drawing/2014/main" val="829468828"/>
                  </a:ext>
                </a:extLst>
              </a:tr>
              <a:tr h="227645">
                <a:tc>
                  <a:txBody>
                    <a:bodyPr/>
                    <a:lstStyle/>
                    <a:p>
                      <a:pPr algn="l" fontAlgn="b"/>
                      <a:r>
                        <a:rPr lang="es-CO" sz="900" u="none" strike="noStrike">
                          <a:effectLst/>
                        </a:rPr>
                        <a:t>Seguros del Estado</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1</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1</a:t>
                      </a:r>
                      <a:endParaRPr lang="es-CO" sz="900" b="0" i="0" u="none" strike="noStrike">
                        <a:solidFill>
                          <a:srgbClr val="000000"/>
                        </a:solidFill>
                        <a:effectLst/>
                        <a:latin typeface="Calibri" panose="020F0502020204030204" pitchFamily="34" charset="0"/>
                      </a:endParaRPr>
                    </a:p>
                  </a:txBody>
                  <a:tcPr marL="8058" marR="8058" marT="8058" marB="0" anchor="b"/>
                </a:tc>
                <a:extLst>
                  <a:ext uri="{0D108BD9-81ED-4DB2-BD59-A6C34878D82A}">
                    <a16:rowId xmlns:a16="http://schemas.microsoft.com/office/drawing/2014/main" val="3744481355"/>
                  </a:ext>
                </a:extLst>
              </a:tr>
              <a:tr h="227645">
                <a:tc>
                  <a:txBody>
                    <a:bodyPr/>
                    <a:lstStyle/>
                    <a:p>
                      <a:pPr algn="l" fontAlgn="b"/>
                      <a:r>
                        <a:rPr lang="es-ES" sz="900" u="none" strike="noStrike">
                          <a:effectLst/>
                        </a:rPr>
                        <a:t>servicio occidental de salud eps sos</a:t>
                      </a:r>
                      <a:endParaRPr lang="es-ES"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1</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1</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1</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3</a:t>
                      </a:r>
                      <a:endParaRPr lang="es-CO" sz="900" b="0" i="0" u="none" strike="noStrike">
                        <a:solidFill>
                          <a:srgbClr val="000000"/>
                        </a:solidFill>
                        <a:effectLst/>
                        <a:latin typeface="Calibri" panose="020F0502020204030204" pitchFamily="34" charset="0"/>
                      </a:endParaRPr>
                    </a:p>
                  </a:txBody>
                  <a:tcPr marL="8058" marR="8058" marT="8058" marB="0" anchor="b"/>
                </a:tc>
                <a:extLst>
                  <a:ext uri="{0D108BD9-81ED-4DB2-BD59-A6C34878D82A}">
                    <a16:rowId xmlns:a16="http://schemas.microsoft.com/office/drawing/2014/main" val="1619974268"/>
                  </a:ext>
                </a:extLst>
              </a:tr>
              <a:tr h="227645">
                <a:tc>
                  <a:txBody>
                    <a:bodyPr/>
                    <a:lstStyle/>
                    <a:p>
                      <a:pPr algn="l" fontAlgn="b"/>
                      <a:r>
                        <a:rPr lang="es-CO" sz="900" u="none" strike="noStrike">
                          <a:effectLst/>
                        </a:rPr>
                        <a:t>SOS</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6</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15</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3</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9</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13</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46</a:t>
                      </a:r>
                      <a:endParaRPr lang="es-CO" sz="900" b="0" i="0" u="none" strike="noStrike">
                        <a:solidFill>
                          <a:srgbClr val="000000"/>
                        </a:solidFill>
                        <a:effectLst/>
                        <a:latin typeface="Calibri" panose="020F0502020204030204" pitchFamily="34" charset="0"/>
                      </a:endParaRPr>
                    </a:p>
                  </a:txBody>
                  <a:tcPr marL="8058" marR="8058" marT="8058" marB="0" anchor="b"/>
                </a:tc>
                <a:extLst>
                  <a:ext uri="{0D108BD9-81ED-4DB2-BD59-A6C34878D82A}">
                    <a16:rowId xmlns:a16="http://schemas.microsoft.com/office/drawing/2014/main" val="89499259"/>
                  </a:ext>
                </a:extLst>
              </a:tr>
              <a:tr h="227645">
                <a:tc>
                  <a:txBody>
                    <a:bodyPr/>
                    <a:lstStyle/>
                    <a:p>
                      <a:pPr algn="l" fontAlgn="b"/>
                      <a:r>
                        <a:rPr lang="es-CO" sz="900" u="none" strike="noStrike">
                          <a:effectLst/>
                        </a:rPr>
                        <a:t>SURAMERICANA</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1</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l" fontAlgn="b"/>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1</a:t>
                      </a:r>
                      <a:endParaRPr lang="es-CO" sz="900" b="0" i="0" u="none" strike="noStrike">
                        <a:solidFill>
                          <a:srgbClr val="000000"/>
                        </a:solidFill>
                        <a:effectLst/>
                        <a:latin typeface="Calibri" panose="020F0502020204030204" pitchFamily="34" charset="0"/>
                      </a:endParaRPr>
                    </a:p>
                  </a:txBody>
                  <a:tcPr marL="8058" marR="8058" marT="8058" marB="0" anchor="b"/>
                </a:tc>
                <a:extLst>
                  <a:ext uri="{0D108BD9-81ED-4DB2-BD59-A6C34878D82A}">
                    <a16:rowId xmlns:a16="http://schemas.microsoft.com/office/drawing/2014/main" val="3150512596"/>
                  </a:ext>
                </a:extLst>
              </a:tr>
              <a:tr h="227645">
                <a:tc>
                  <a:txBody>
                    <a:bodyPr/>
                    <a:lstStyle/>
                    <a:p>
                      <a:pPr algn="l" fontAlgn="b"/>
                      <a:r>
                        <a:rPr lang="es-CO" sz="900" u="none" strike="noStrike">
                          <a:effectLst/>
                        </a:rPr>
                        <a:t>Total general</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80</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102</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51</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104</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a:effectLst/>
                        </a:rPr>
                        <a:t>117</a:t>
                      </a:r>
                      <a:endParaRPr lang="es-CO" sz="900" b="0" i="0" u="none" strike="noStrike">
                        <a:solidFill>
                          <a:srgbClr val="000000"/>
                        </a:solidFill>
                        <a:effectLst/>
                        <a:latin typeface="Calibri" panose="020F0502020204030204" pitchFamily="34" charset="0"/>
                      </a:endParaRPr>
                    </a:p>
                  </a:txBody>
                  <a:tcPr marL="8058" marR="8058" marT="8058" marB="0" anchor="b"/>
                </a:tc>
                <a:tc>
                  <a:txBody>
                    <a:bodyPr/>
                    <a:lstStyle/>
                    <a:p>
                      <a:pPr algn="r" fontAlgn="b"/>
                      <a:r>
                        <a:rPr lang="es-CO" sz="900" u="none" strike="noStrike" dirty="0">
                          <a:effectLst/>
                        </a:rPr>
                        <a:t>454</a:t>
                      </a:r>
                      <a:endParaRPr lang="es-CO" sz="900" b="0" i="0" u="none" strike="noStrike" dirty="0">
                        <a:solidFill>
                          <a:srgbClr val="000000"/>
                        </a:solidFill>
                        <a:effectLst/>
                        <a:latin typeface="Calibri" panose="020F0502020204030204" pitchFamily="34" charset="0"/>
                      </a:endParaRPr>
                    </a:p>
                  </a:txBody>
                  <a:tcPr marL="8058" marR="8058" marT="8058" marB="0" anchor="b"/>
                </a:tc>
                <a:extLst>
                  <a:ext uri="{0D108BD9-81ED-4DB2-BD59-A6C34878D82A}">
                    <a16:rowId xmlns:a16="http://schemas.microsoft.com/office/drawing/2014/main" val="186370718"/>
                  </a:ext>
                </a:extLst>
              </a:tr>
            </a:tbl>
          </a:graphicData>
        </a:graphic>
      </p:graphicFrame>
      <p:sp>
        <p:nvSpPr>
          <p:cNvPr id="3" name="Rectángulo 2"/>
          <p:cNvSpPr/>
          <p:nvPr/>
        </p:nvSpPr>
        <p:spPr>
          <a:xfrm>
            <a:off x="9013991" y="2100586"/>
            <a:ext cx="6096000" cy="369332"/>
          </a:xfrm>
          <a:prstGeom prst="rect">
            <a:avLst/>
          </a:prstGeom>
        </p:spPr>
        <p:txBody>
          <a:bodyPr>
            <a:spAutoFit/>
          </a:bodyPr>
          <a:lstStyle/>
          <a:p>
            <a:r>
              <a:rPr lang="es-ES" b="1" dirty="0"/>
              <a:t>PQRS POR EPS-S: </a:t>
            </a:r>
            <a:endParaRPr lang="es-CO" dirty="0"/>
          </a:p>
        </p:txBody>
      </p:sp>
      <p:sp>
        <p:nvSpPr>
          <p:cNvPr id="4" name="Rectángulo 3"/>
          <p:cNvSpPr/>
          <p:nvPr/>
        </p:nvSpPr>
        <p:spPr>
          <a:xfrm>
            <a:off x="8095809" y="2545980"/>
            <a:ext cx="3485891" cy="369332"/>
          </a:xfrm>
          <a:prstGeom prst="rect">
            <a:avLst/>
          </a:prstGeom>
        </p:spPr>
        <p:txBody>
          <a:bodyPr wrap="none">
            <a:spAutoFit/>
          </a:bodyPr>
          <a:lstStyle/>
          <a:p>
            <a:r>
              <a:rPr lang="es-ES" dirty="0"/>
              <a:t> 01 </a:t>
            </a:r>
            <a:r>
              <a:rPr lang="es-ES" dirty="0">
                <a:latin typeface="Arial Narrow" panose="020B0606020202030204" pitchFamily="34" charset="0"/>
              </a:rPr>
              <a:t>ENERO 2024 A 31 DE MAYO 2024</a:t>
            </a:r>
            <a:endParaRPr lang="es-CO" dirty="0">
              <a:latin typeface="Arial Narrow" panose="020B0606020202030204" pitchFamily="34" charset="0"/>
            </a:endParaRPr>
          </a:p>
        </p:txBody>
      </p:sp>
    </p:spTree>
    <p:extLst>
      <p:ext uri="{BB962C8B-B14F-4D97-AF65-F5344CB8AC3E}">
        <p14:creationId xmlns:p14="http://schemas.microsoft.com/office/powerpoint/2010/main" val="1340488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8" name="CuadroTexto 7">
            <a:extLst>
              <a:ext uri="{FF2B5EF4-FFF2-40B4-BE49-F238E27FC236}">
                <a16:creationId xmlns:a16="http://schemas.microsoft.com/office/drawing/2014/main" id="{F8A175A8-F156-43A0-38AE-58CB086B9AAC}"/>
              </a:ext>
            </a:extLst>
          </p:cNvPr>
          <p:cNvSpPr txBox="1"/>
          <p:nvPr/>
        </p:nvSpPr>
        <p:spPr>
          <a:xfrm>
            <a:off x="5928872" y="6179374"/>
            <a:ext cx="3598333" cy="646331"/>
          </a:xfrm>
          <a:prstGeom prst="rect">
            <a:avLst/>
          </a:prstGeom>
          <a:noFill/>
        </p:spPr>
        <p:txBody>
          <a:bodyPr wrap="square" rtlCol="0">
            <a:spAutoFit/>
          </a:bodyPr>
          <a:lstStyle/>
          <a:p>
            <a:r>
              <a:rPr lang="es-CO" sz="900" kern="100" dirty="0">
                <a:effectLst/>
                <a:latin typeface="Calibri" panose="020F0502020204030204" pitchFamily="34" charset="0"/>
                <a:ea typeface="Calibri" panose="020F0502020204030204" pitchFamily="34" charset="0"/>
                <a:cs typeface="Times New Roman" panose="02020603050405020304" pitchFamily="18" charset="0"/>
              </a:rPr>
              <a:t>Fuente: Sistema De </a:t>
            </a:r>
            <a:r>
              <a:rPr lang="es-CO" sz="900" kern="100" dirty="0">
                <a:latin typeface="Calibri" panose="020F0502020204030204" pitchFamily="34" charset="0"/>
                <a:ea typeface="Calibri" panose="020F0502020204030204" pitchFamily="34" charset="0"/>
                <a:cs typeface="Times New Roman" panose="02020603050405020304" pitchFamily="18" charset="0"/>
              </a:rPr>
              <a:t>Información De Salud Pública SISAP 19 DE JUNIO DE 2024</a:t>
            </a:r>
            <a:endParaRPr lang="es-CO" sz="9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s-CO" dirty="0"/>
          </a:p>
        </p:txBody>
      </p:sp>
      <p:graphicFrame>
        <p:nvGraphicFramePr>
          <p:cNvPr id="11" name="1 Gráfico"/>
          <p:cNvGraphicFramePr>
            <a:graphicFrameLocks/>
          </p:cNvGraphicFramePr>
          <p:nvPr/>
        </p:nvGraphicFramePr>
        <p:xfrm>
          <a:off x="2763983" y="727364"/>
          <a:ext cx="6763222" cy="5452010"/>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ángulo 11"/>
          <p:cNvSpPr/>
          <p:nvPr/>
        </p:nvSpPr>
        <p:spPr>
          <a:xfrm>
            <a:off x="886692" y="358032"/>
            <a:ext cx="6096000" cy="369332"/>
          </a:xfrm>
          <a:prstGeom prst="rect">
            <a:avLst/>
          </a:prstGeom>
        </p:spPr>
        <p:txBody>
          <a:bodyPr>
            <a:spAutoFit/>
          </a:bodyPr>
          <a:lstStyle/>
          <a:p>
            <a:r>
              <a:rPr lang="es-ES" b="1" dirty="0"/>
              <a:t>PQRS POR EPS-S: </a:t>
            </a:r>
            <a:endParaRPr lang="es-CO" dirty="0"/>
          </a:p>
        </p:txBody>
      </p:sp>
      <p:sp>
        <p:nvSpPr>
          <p:cNvPr id="2" name="Rectángulo 1"/>
          <p:cNvSpPr/>
          <p:nvPr/>
        </p:nvSpPr>
        <p:spPr>
          <a:xfrm>
            <a:off x="2492046" y="358032"/>
            <a:ext cx="3485891" cy="369332"/>
          </a:xfrm>
          <a:prstGeom prst="rect">
            <a:avLst/>
          </a:prstGeom>
        </p:spPr>
        <p:txBody>
          <a:bodyPr wrap="none">
            <a:spAutoFit/>
          </a:bodyPr>
          <a:lstStyle/>
          <a:p>
            <a:r>
              <a:rPr lang="es-ES" dirty="0"/>
              <a:t> 01 </a:t>
            </a:r>
            <a:r>
              <a:rPr lang="es-ES" dirty="0">
                <a:latin typeface="Arial Narrow" panose="020B0606020202030204" pitchFamily="34" charset="0"/>
              </a:rPr>
              <a:t>ENERO 2024 A 31 DE MAYO 2024</a:t>
            </a:r>
            <a:endParaRPr lang="es-CO" dirty="0">
              <a:latin typeface="Arial Narrow" panose="020B0606020202030204" pitchFamily="34" charset="0"/>
            </a:endParaRPr>
          </a:p>
        </p:txBody>
      </p:sp>
    </p:spTree>
    <p:extLst>
      <p:ext uri="{BB962C8B-B14F-4D97-AF65-F5344CB8AC3E}">
        <p14:creationId xmlns:p14="http://schemas.microsoft.com/office/powerpoint/2010/main" val="3504510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9" name="CuadroTexto 8">
            <a:extLst>
              <a:ext uri="{FF2B5EF4-FFF2-40B4-BE49-F238E27FC236}">
                <a16:creationId xmlns:a16="http://schemas.microsoft.com/office/drawing/2014/main" id="{A4FA4AF3-8DB3-F35F-2543-F46F829E6488}"/>
              </a:ext>
            </a:extLst>
          </p:cNvPr>
          <p:cNvSpPr txBox="1"/>
          <p:nvPr/>
        </p:nvSpPr>
        <p:spPr>
          <a:xfrm>
            <a:off x="1295400" y="220134"/>
            <a:ext cx="5977466" cy="369332"/>
          </a:xfrm>
          <a:prstGeom prst="rect">
            <a:avLst/>
          </a:prstGeom>
          <a:noFill/>
        </p:spPr>
        <p:txBody>
          <a:bodyPr wrap="square" rtlCol="0">
            <a:spAutoFit/>
          </a:bodyPr>
          <a:lstStyle/>
          <a:p>
            <a:r>
              <a:rPr lang="es-MX" b="1" dirty="0">
                <a:latin typeface="Arial Narrow" panose="020B0606020202030204" pitchFamily="34" charset="0"/>
              </a:rPr>
              <a:t>COBERTURAS PAI DE 1 AÑO CORTE MES DE MAYO 2024</a:t>
            </a:r>
            <a:endParaRPr lang="es-CO" b="1" dirty="0">
              <a:latin typeface="Arial Narrow" panose="020B0606020202030204" pitchFamily="34" charset="0"/>
            </a:endParaRPr>
          </a:p>
        </p:txBody>
      </p:sp>
      <p:pic>
        <p:nvPicPr>
          <p:cNvPr id="4" name="Imagen 3">
            <a:extLst>
              <a:ext uri="{FF2B5EF4-FFF2-40B4-BE49-F238E27FC236}">
                <a16:creationId xmlns:a16="http://schemas.microsoft.com/office/drawing/2014/main" id="{410E28FF-6E8E-D2FD-C973-563D7C800FB9}"/>
              </a:ext>
            </a:extLst>
          </p:cNvPr>
          <p:cNvPicPr>
            <a:picLocks noChangeAspect="1"/>
          </p:cNvPicPr>
          <p:nvPr/>
        </p:nvPicPr>
        <p:blipFill>
          <a:blip r:embed="rId4"/>
          <a:stretch>
            <a:fillRect/>
          </a:stretch>
        </p:blipFill>
        <p:spPr>
          <a:xfrm>
            <a:off x="1723430" y="571544"/>
            <a:ext cx="4710953" cy="2142420"/>
          </a:xfrm>
          <a:prstGeom prst="rect">
            <a:avLst/>
          </a:prstGeom>
        </p:spPr>
      </p:pic>
      <p:pic>
        <p:nvPicPr>
          <p:cNvPr id="13" name="Imagen 12">
            <a:extLst>
              <a:ext uri="{FF2B5EF4-FFF2-40B4-BE49-F238E27FC236}">
                <a16:creationId xmlns:a16="http://schemas.microsoft.com/office/drawing/2014/main" id="{AE4A8C75-3C02-CD6C-A0A3-B7923013079C}"/>
              </a:ext>
            </a:extLst>
          </p:cNvPr>
          <p:cNvPicPr>
            <a:picLocks noChangeAspect="1"/>
          </p:cNvPicPr>
          <p:nvPr/>
        </p:nvPicPr>
        <p:blipFill>
          <a:blip r:embed="rId5"/>
          <a:stretch>
            <a:fillRect/>
          </a:stretch>
        </p:blipFill>
        <p:spPr>
          <a:xfrm>
            <a:off x="8683546" y="438620"/>
            <a:ext cx="1635500" cy="2225757"/>
          </a:xfrm>
          <a:prstGeom prst="rect">
            <a:avLst/>
          </a:prstGeom>
        </p:spPr>
      </p:pic>
      <p:sp>
        <p:nvSpPr>
          <p:cNvPr id="14" name="CuadroTexto 13">
            <a:extLst>
              <a:ext uri="{FF2B5EF4-FFF2-40B4-BE49-F238E27FC236}">
                <a16:creationId xmlns:a16="http://schemas.microsoft.com/office/drawing/2014/main" id="{25C50426-E0E3-446D-80E5-99045AC26B92}"/>
              </a:ext>
            </a:extLst>
          </p:cNvPr>
          <p:cNvSpPr txBox="1"/>
          <p:nvPr/>
        </p:nvSpPr>
        <p:spPr>
          <a:xfrm>
            <a:off x="1219200" y="2650067"/>
            <a:ext cx="9745133" cy="800219"/>
          </a:xfrm>
          <a:prstGeom prst="rect">
            <a:avLst/>
          </a:prstGeom>
          <a:noFill/>
        </p:spPr>
        <p:txBody>
          <a:bodyPr wrap="square" rtlCol="0">
            <a:spAutoFit/>
          </a:bodyPr>
          <a:lstStyle/>
          <a:p>
            <a:pPr algn="ctr"/>
            <a:r>
              <a:rPr lang="es-CO" sz="1400" dirty="0">
                <a:solidFill>
                  <a:srgbClr val="222222"/>
                </a:solidFill>
                <a:effectLst/>
                <a:highlight>
                  <a:srgbClr val="FFFFFF"/>
                </a:highlight>
                <a:latin typeface="Arial Narrow" panose="020B0606020202030204" pitchFamily="34" charset="0"/>
                <a:ea typeface="Calibri" panose="020F0502020204030204" pitchFamily="34" charset="0"/>
                <a:cs typeface="Calibri" panose="020F0502020204030204" pitchFamily="34" charset="0"/>
              </a:rPr>
              <a:t>Al año de edad se aplica primera dosis de SRP, previniendo Sarampión, Rubeola y Paperas; también se inmuniza contra Varicela, Hepatitis A y Refuerzo de Neumococo. Se alcanza cobertura del 39.5% (Cobertura de riesgo a útil).</a:t>
            </a:r>
            <a:endParaRPr lang="es-CO" sz="1400" dirty="0">
              <a:effectLst/>
              <a:latin typeface="Arial Narrow" panose="020B0606020202030204" pitchFamily="34" charset="0"/>
              <a:ea typeface="Calibri" panose="020F0502020204030204" pitchFamily="34" charset="0"/>
              <a:cs typeface="Times New Roman" panose="02020603050405020304" pitchFamily="18" charset="0"/>
            </a:endParaRPr>
          </a:p>
          <a:p>
            <a:endParaRPr lang="es-CO" dirty="0"/>
          </a:p>
        </p:txBody>
      </p:sp>
      <p:sp>
        <p:nvSpPr>
          <p:cNvPr id="15" name="CuadroTexto 14">
            <a:extLst>
              <a:ext uri="{FF2B5EF4-FFF2-40B4-BE49-F238E27FC236}">
                <a16:creationId xmlns:a16="http://schemas.microsoft.com/office/drawing/2014/main" id="{BD714A5E-CAD8-9DD4-7717-7D7AFC565CAF}"/>
              </a:ext>
            </a:extLst>
          </p:cNvPr>
          <p:cNvSpPr txBox="1"/>
          <p:nvPr/>
        </p:nvSpPr>
        <p:spPr>
          <a:xfrm>
            <a:off x="1392945" y="3333779"/>
            <a:ext cx="5977466" cy="369332"/>
          </a:xfrm>
          <a:prstGeom prst="rect">
            <a:avLst/>
          </a:prstGeom>
          <a:noFill/>
        </p:spPr>
        <p:txBody>
          <a:bodyPr wrap="square" rtlCol="0">
            <a:spAutoFit/>
          </a:bodyPr>
          <a:lstStyle/>
          <a:p>
            <a:r>
              <a:rPr lang="es-MX" b="1" dirty="0">
                <a:latin typeface="Arial Narrow" panose="020B0606020202030204" pitchFamily="34" charset="0"/>
              </a:rPr>
              <a:t>COBERTURAS PAI DE 5 AÑOS CORTE MES DE MAYO 2024</a:t>
            </a:r>
            <a:endParaRPr lang="es-CO" b="1" dirty="0">
              <a:latin typeface="Arial Narrow" panose="020B0606020202030204" pitchFamily="34" charset="0"/>
            </a:endParaRPr>
          </a:p>
        </p:txBody>
      </p:sp>
      <p:pic>
        <p:nvPicPr>
          <p:cNvPr id="16" name="Imagen 15">
            <a:extLst>
              <a:ext uri="{FF2B5EF4-FFF2-40B4-BE49-F238E27FC236}">
                <a16:creationId xmlns:a16="http://schemas.microsoft.com/office/drawing/2014/main" id="{CF45D38C-4FC5-312E-A46A-B6EF07BF8DD6}"/>
              </a:ext>
            </a:extLst>
          </p:cNvPr>
          <p:cNvPicPr>
            <a:picLocks noChangeAspect="1"/>
          </p:cNvPicPr>
          <p:nvPr/>
        </p:nvPicPr>
        <p:blipFill>
          <a:blip r:embed="rId6"/>
          <a:stretch>
            <a:fillRect/>
          </a:stretch>
        </p:blipFill>
        <p:spPr>
          <a:xfrm>
            <a:off x="2594796" y="3690879"/>
            <a:ext cx="2968219" cy="2027016"/>
          </a:xfrm>
          <a:prstGeom prst="rect">
            <a:avLst/>
          </a:prstGeom>
        </p:spPr>
      </p:pic>
      <p:sp>
        <p:nvSpPr>
          <p:cNvPr id="18" name="CuadroTexto 17">
            <a:extLst>
              <a:ext uri="{FF2B5EF4-FFF2-40B4-BE49-F238E27FC236}">
                <a16:creationId xmlns:a16="http://schemas.microsoft.com/office/drawing/2014/main" id="{C318F5FE-2E8D-9951-7757-664FE04F763A}"/>
              </a:ext>
            </a:extLst>
          </p:cNvPr>
          <p:cNvSpPr txBox="1"/>
          <p:nvPr/>
        </p:nvSpPr>
        <p:spPr>
          <a:xfrm>
            <a:off x="1862169" y="5705663"/>
            <a:ext cx="8322734" cy="523220"/>
          </a:xfrm>
          <a:prstGeom prst="rect">
            <a:avLst/>
          </a:prstGeom>
          <a:noFill/>
        </p:spPr>
        <p:txBody>
          <a:bodyPr wrap="square" rtlCol="0">
            <a:spAutoFit/>
          </a:bodyPr>
          <a:lstStyle/>
          <a:p>
            <a:pPr algn="ctr"/>
            <a:r>
              <a:rPr lang="es-CO" sz="1400" dirty="0">
                <a:solidFill>
                  <a:srgbClr val="222222"/>
                </a:solidFill>
                <a:effectLst/>
                <a:highlight>
                  <a:srgbClr val="FFFFFF"/>
                </a:highlight>
                <a:latin typeface="Arial Narrow" panose="020B0606020202030204" pitchFamily="34" charset="0"/>
                <a:ea typeface="Calibri" panose="020F0502020204030204" pitchFamily="34" charset="0"/>
              </a:rPr>
              <a:t>Al realizar el análisis de los biológicos aplicados A los 5 años de edad (DPT, Polio, SRP y Varicela) como dosis de refuerzo, se evidencian unas Coberturas de riesgo del 35.5% y el 43.1% aproximándose a cobertura útil respectivamente. </a:t>
            </a:r>
            <a:endParaRPr lang="es-CO" sz="1400" dirty="0">
              <a:latin typeface="Arial Narrow" panose="020B0606020202030204" pitchFamily="34" charset="0"/>
            </a:endParaRPr>
          </a:p>
        </p:txBody>
      </p:sp>
    </p:spTree>
    <p:extLst>
      <p:ext uri="{BB962C8B-B14F-4D97-AF65-F5344CB8AC3E}">
        <p14:creationId xmlns:p14="http://schemas.microsoft.com/office/powerpoint/2010/main" val="35929750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2" name="CuadroTexto 1"/>
          <p:cNvSpPr txBox="1"/>
          <p:nvPr/>
        </p:nvSpPr>
        <p:spPr>
          <a:xfrm>
            <a:off x="545122" y="237392"/>
            <a:ext cx="4659923" cy="769441"/>
          </a:xfrm>
          <a:prstGeom prst="rect">
            <a:avLst/>
          </a:prstGeom>
          <a:noFill/>
        </p:spPr>
        <p:txBody>
          <a:bodyPr wrap="square" rtlCol="0">
            <a:spAutoFit/>
          </a:bodyPr>
          <a:lstStyle/>
          <a:p>
            <a:r>
              <a:rPr lang="es-ES" sz="4400" dirty="0"/>
              <a:t>ASEGURAMIENTO </a:t>
            </a:r>
            <a:endParaRPr lang="es-CO" sz="4400" dirty="0"/>
          </a:p>
        </p:txBody>
      </p:sp>
      <p:sp>
        <p:nvSpPr>
          <p:cNvPr id="3" name="CuadroTexto 2"/>
          <p:cNvSpPr txBox="1"/>
          <p:nvPr/>
        </p:nvSpPr>
        <p:spPr>
          <a:xfrm>
            <a:off x="386861" y="919778"/>
            <a:ext cx="5169877" cy="1754326"/>
          </a:xfrm>
          <a:prstGeom prst="rect">
            <a:avLst/>
          </a:prstGeom>
          <a:noFill/>
        </p:spPr>
        <p:txBody>
          <a:bodyPr wrap="square" rtlCol="0">
            <a:spAutoFit/>
          </a:bodyPr>
          <a:lstStyle/>
          <a:p>
            <a:pPr algn="just"/>
            <a:r>
              <a:rPr lang="es-CO" dirty="0"/>
              <a:t>Se garantiza el aseguramiento al SGSSS – Sistema General de Seguridad Social en Salud y el acceso a los Servicios de Salud mediante la afiliación al Régimen Subsidiado de la población pobre y vulnerable del municipio de Cartago Valle </a:t>
            </a:r>
          </a:p>
          <a:p>
            <a:pPr algn="just"/>
            <a:endParaRPr lang="es-CO" dirty="0"/>
          </a:p>
        </p:txBody>
      </p:sp>
      <p:graphicFrame>
        <p:nvGraphicFramePr>
          <p:cNvPr id="4" name="Tabla 3"/>
          <p:cNvGraphicFramePr>
            <a:graphicFrameLocks noGrp="1"/>
          </p:cNvGraphicFramePr>
          <p:nvPr>
            <p:extLst>
              <p:ext uri="{D42A27DB-BD31-4B8C-83A1-F6EECF244321}">
                <p14:modId xmlns:p14="http://schemas.microsoft.com/office/powerpoint/2010/main" val="2034577244"/>
              </p:ext>
            </p:extLst>
          </p:nvPr>
        </p:nvGraphicFramePr>
        <p:xfrm>
          <a:off x="3727954" y="2110302"/>
          <a:ext cx="6145823" cy="1942951"/>
        </p:xfrm>
        <a:graphic>
          <a:graphicData uri="http://schemas.openxmlformats.org/drawingml/2006/table">
            <a:tbl>
              <a:tblPr firstRow="1" firstCol="1" bandRow="1">
                <a:tableStyleId>{5C22544A-7EE6-4342-B048-85BDC9FD1C3A}</a:tableStyleId>
              </a:tblPr>
              <a:tblGrid>
                <a:gridCol w="3627496">
                  <a:extLst>
                    <a:ext uri="{9D8B030D-6E8A-4147-A177-3AD203B41FA5}">
                      <a16:colId xmlns:a16="http://schemas.microsoft.com/office/drawing/2014/main" val="584226743"/>
                    </a:ext>
                  </a:extLst>
                </a:gridCol>
                <a:gridCol w="2518327">
                  <a:extLst>
                    <a:ext uri="{9D8B030D-6E8A-4147-A177-3AD203B41FA5}">
                      <a16:colId xmlns:a16="http://schemas.microsoft.com/office/drawing/2014/main" val="2930889265"/>
                    </a:ext>
                  </a:extLst>
                </a:gridCol>
              </a:tblGrid>
              <a:tr h="485738">
                <a:tc>
                  <a:txBody>
                    <a:bodyPr/>
                    <a:lstStyle/>
                    <a:p>
                      <a:pPr>
                        <a:lnSpc>
                          <a:spcPct val="107000"/>
                        </a:lnSpc>
                        <a:spcAft>
                          <a:spcPts val="0"/>
                        </a:spcAft>
                      </a:pPr>
                      <a:r>
                        <a:rPr lang="es-CO" sz="1100">
                          <a:effectLst/>
                        </a:rPr>
                        <a:t>POBLACIÓN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CO" sz="1100">
                          <a:effectLst/>
                        </a:rPr>
                        <a:t>31 DE MAYO DE 2024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705871009"/>
                  </a:ext>
                </a:extLst>
              </a:tr>
              <a:tr h="485738">
                <a:tc>
                  <a:txBody>
                    <a:bodyPr/>
                    <a:lstStyle/>
                    <a:p>
                      <a:pPr>
                        <a:lnSpc>
                          <a:spcPct val="107000"/>
                        </a:lnSpc>
                        <a:spcAft>
                          <a:spcPts val="0"/>
                        </a:spcAft>
                      </a:pPr>
                      <a:r>
                        <a:rPr lang="es-CO" sz="1100" dirty="0">
                          <a:effectLst/>
                        </a:rPr>
                        <a:t>Proyección población DANE</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CO" sz="1100">
                          <a:effectLst/>
                        </a:rPr>
                        <a:t>143.249</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699086227"/>
                  </a:ext>
                </a:extLst>
              </a:tr>
              <a:tr h="971475">
                <a:tc>
                  <a:txBody>
                    <a:bodyPr/>
                    <a:lstStyle/>
                    <a:p>
                      <a:pPr>
                        <a:lnSpc>
                          <a:spcPct val="107000"/>
                        </a:lnSpc>
                        <a:spcAft>
                          <a:spcPts val="0"/>
                        </a:spcAft>
                      </a:pPr>
                      <a:r>
                        <a:rPr lang="es-CO" sz="1100">
                          <a:effectLst/>
                        </a:rPr>
                        <a:t>Población afiliada al SGSSS  en el </a:t>
                      </a:r>
                      <a:br>
                        <a:rPr lang="es-CO" sz="1100">
                          <a:effectLst/>
                        </a:rPr>
                      </a:br>
                      <a:r>
                        <a:rPr lang="es-CO" sz="1100">
                          <a:effectLst/>
                        </a:rPr>
                        <a:t>Municipio</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CO" sz="1100" dirty="0">
                          <a:effectLst/>
                        </a:rPr>
                        <a:t>141.495</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48097499"/>
                  </a:ext>
                </a:extLst>
              </a:tr>
            </a:tbl>
          </a:graphicData>
        </a:graphic>
      </p:graphicFrame>
      <p:sp>
        <p:nvSpPr>
          <p:cNvPr id="8" name="Rectángulo redondeado 7"/>
          <p:cNvSpPr/>
          <p:nvPr/>
        </p:nvSpPr>
        <p:spPr>
          <a:xfrm>
            <a:off x="3771900" y="4360985"/>
            <a:ext cx="6224954" cy="17408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dirty="0"/>
              <a:t>El municipio de Cartago Valle se encuentra en la actualidad con una cobertura en aseguramiento del 98.78% certificada por el Ministerio de Salud y Protección Social, esta cobertura es conforme a las bases de datos de la población afiliada que se envían periódicamente al Ministerio de Salud y Protección Social.</a:t>
            </a:r>
          </a:p>
        </p:txBody>
      </p:sp>
    </p:spTree>
    <p:extLst>
      <p:ext uri="{BB962C8B-B14F-4D97-AF65-F5344CB8AC3E}">
        <p14:creationId xmlns:p14="http://schemas.microsoft.com/office/powerpoint/2010/main" val="12981091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3" name="Título 2"/>
          <p:cNvSpPr>
            <a:spLocks noGrp="1"/>
          </p:cNvSpPr>
          <p:nvPr>
            <p:ph type="ctrTitle"/>
          </p:nvPr>
        </p:nvSpPr>
        <p:spPr>
          <a:xfrm>
            <a:off x="-946638" y="-1269145"/>
            <a:ext cx="9144000" cy="2387600"/>
          </a:xfrm>
        </p:spPr>
        <p:txBody>
          <a:bodyPr/>
          <a:lstStyle/>
          <a:p>
            <a:r>
              <a:rPr lang="es-ES" b="1" dirty="0"/>
              <a:t>Oficina aseguramiento</a:t>
            </a:r>
            <a:endParaRPr lang="es-CO" b="1" dirty="0"/>
          </a:p>
        </p:txBody>
      </p:sp>
      <p:sp>
        <p:nvSpPr>
          <p:cNvPr id="4" name="CuadroTexto 3"/>
          <p:cNvSpPr txBox="1"/>
          <p:nvPr/>
        </p:nvSpPr>
        <p:spPr>
          <a:xfrm>
            <a:off x="202223" y="1248507"/>
            <a:ext cx="5802923" cy="4247317"/>
          </a:xfrm>
          <a:prstGeom prst="rect">
            <a:avLst/>
          </a:prstGeom>
          <a:noFill/>
        </p:spPr>
        <p:txBody>
          <a:bodyPr wrap="square" rtlCol="0">
            <a:spAutoFit/>
          </a:bodyPr>
          <a:lstStyle/>
          <a:p>
            <a:pPr algn="just"/>
            <a:r>
              <a:rPr lang="es-CO" dirty="0"/>
              <a:t>Desde la oficina de Aseguramiento de la Secretaría de Salud y Protección Social en el periodo del 01 de enero al 31 de mayo de 2024 se brindó atención a </a:t>
            </a:r>
            <a:r>
              <a:rPr lang="es-CO" b="1" dirty="0"/>
              <a:t>274</a:t>
            </a:r>
            <a:r>
              <a:rPr lang="es-CO" dirty="0"/>
              <a:t> ciudadanos en temas relacionados con el aseguramiento en salud el ánimo de promover el aseguramiento en el Municipio. </a:t>
            </a:r>
          </a:p>
          <a:p>
            <a:pPr algn="just"/>
            <a:endParaRPr lang="es-ES" dirty="0"/>
          </a:p>
          <a:p>
            <a:pPr algn="just"/>
            <a:r>
              <a:rPr lang="es-CO" dirty="0"/>
              <a:t>Se han realizado </a:t>
            </a:r>
            <a:r>
              <a:rPr lang="es-CO" b="1" dirty="0"/>
              <a:t>257</a:t>
            </a:r>
            <a:r>
              <a:rPr lang="es-CO" dirty="0"/>
              <a:t> afiliaciones en régimen subsidiado a través del Sistema de Afiliación Transaccional, adicionalmente se brinda asesoría a la ciudadanía en general para que realicen sus novedades (traslados, portabilidades, movilidades, entre otros) a través del portal "Mi Seguridad Social". </a:t>
            </a:r>
          </a:p>
          <a:p>
            <a:pPr algn="just"/>
            <a:r>
              <a:rPr lang="es-CO" dirty="0"/>
              <a:t> </a:t>
            </a:r>
          </a:p>
          <a:p>
            <a:pPr algn="just"/>
            <a:endParaRPr lang="es-CO" dirty="0"/>
          </a:p>
          <a:p>
            <a:pPr algn="just"/>
            <a:endParaRPr lang="es-CO" dirty="0"/>
          </a:p>
        </p:txBody>
      </p:sp>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2605" y="1659078"/>
            <a:ext cx="5203241" cy="2927690"/>
          </a:xfrm>
          <a:prstGeom prst="rect">
            <a:avLst/>
          </a:prstGeom>
        </p:spPr>
      </p:pic>
    </p:spTree>
    <p:extLst>
      <p:ext uri="{BB962C8B-B14F-4D97-AF65-F5344CB8AC3E}">
        <p14:creationId xmlns:p14="http://schemas.microsoft.com/office/powerpoint/2010/main" val="38487953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8" name="Rectángulo 7"/>
          <p:cNvSpPr/>
          <p:nvPr/>
        </p:nvSpPr>
        <p:spPr>
          <a:xfrm>
            <a:off x="187385" y="364845"/>
            <a:ext cx="6049477" cy="530145"/>
          </a:xfrm>
          <a:prstGeom prst="rect">
            <a:avLst/>
          </a:prstGeom>
        </p:spPr>
        <p:txBody>
          <a:bodyPr wrap="none">
            <a:spAutoFit/>
          </a:bodyPr>
          <a:lstStyle/>
          <a:p>
            <a:pPr algn="just">
              <a:lnSpc>
                <a:spcPct val="107000"/>
              </a:lnSpc>
              <a:spcAft>
                <a:spcPts val="800"/>
              </a:spcAft>
            </a:pPr>
            <a:r>
              <a:rPr lang="es-CO" sz="2800" b="1" dirty="0">
                <a:latin typeface="Arial" panose="020B0604020202020204" pitchFamily="34" charset="0"/>
                <a:ea typeface="Calibri" panose="020F0502020204030204" pitchFamily="34" charset="0"/>
                <a:cs typeface="Times New Roman" panose="02020603050405020304" pitchFamily="18" charset="0"/>
              </a:rPr>
              <a:t>DISTRIBUCIÓN ASEGURAMIENTO</a:t>
            </a:r>
            <a:endParaRPr lang="es-CO" sz="2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9" name="Tabla 8"/>
          <p:cNvGraphicFramePr>
            <a:graphicFrameLocks noGrp="1"/>
          </p:cNvGraphicFramePr>
          <p:nvPr>
            <p:extLst>
              <p:ext uri="{D42A27DB-BD31-4B8C-83A1-F6EECF244321}">
                <p14:modId xmlns:p14="http://schemas.microsoft.com/office/powerpoint/2010/main" val="1830800376"/>
              </p:ext>
            </p:extLst>
          </p:nvPr>
        </p:nvGraphicFramePr>
        <p:xfrm>
          <a:off x="1801617" y="1465382"/>
          <a:ext cx="7949051" cy="4346333"/>
        </p:xfrm>
        <a:graphic>
          <a:graphicData uri="http://schemas.openxmlformats.org/drawingml/2006/table">
            <a:tbl>
              <a:tblPr firstRow="1" firstCol="1" bandRow="1">
                <a:tableStyleId>{5C22544A-7EE6-4342-B048-85BDC9FD1C3A}</a:tableStyleId>
              </a:tblPr>
              <a:tblGrid>
                <a:gridCol w="2819104">
                  <a:extLst>
                    <a:ext uri="{9D8B030D-6E8A-4147-A177-3AD203B41FA5}">
                      <a16:colId xmlns:a16="http://schemas.microsoft.com/office/drawing/2014/main" val="2486916024"/>
                    </a:ext>
                  </a:extLst>
                </a:gridCol>
                <a:gridCol w="2911289">
                  <a:extLst>
                    <a:ext uri="{9D8B030D-6E8A-4147-A177-3AD203B41FA5}">
                      <a16:colId xmlns:a16="http://schemas.microsoft.com/office/drawing/2014/main" val="705611539"/>
                    </a:ext>
                  </a:extLst>
                </a:gridCol>
                <a:gridCol w="2218658">
                  <a:extLst>
                    <a:ext uri="{9D8B030D-6E8A-4147-A177-3AD203B41FA5}">
                      <a16:colId xmlns:a16="http://schemas.microsoft.com/office/drawing/2014/main" val="3750279385"/>
                    </a:ext>
                  </a:extLst>
                </a:gridCol>
              </a:tblGrid>
              <a:tr h="719838">
                <a:tc>
                  <a:txBody>
                    <a:bodyPr/>
                    <a:lstStyle/>
                    <a:p>
                      <a:pPr algn="ctr">
                        <a:lnSpc>
                          <a:spcPct val="107000"/>
                        </a:lnSpc>
                        <a:spcAft>
                          <a:spcPts val="0"/>
                        </a:spcAft>
                      </a:pPr>
                      <a:r>
                        <a:rPr lang="es-CO" sz="2000" dirty="0">
                          <a:effectLst/>
                        </a:rPr>
                        <a:t>RÉGIMEN</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2000">
                          <a:effectLst/>
                        </a:rPr>
                        <a:t>NÚMERO DE USUARIOS</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2000">
                          <a:effectLst/>
                        </a:rPr>
                        <a:t>PORCENTAJE</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916761349"/>
                  </a:ext>
                </a:extLst>
              </a:tr>
              <a:tr h="1087927">
                <a:tc>
                  <a:txBody>
                    <a:bodyPr/>
                    <a:lstStyle/>
                    <a:p>
                      <a:pPr>
                        <a:lnSpc>
                          <a:spcPct val="107000"/>
                        </a:lnSpc>
                        <a:spcAft>
                          <a:spcPts val="0"/>
                        </a:spcAft>
                      </a:pPr>
                      <a:r>
                        <a:rPr lang="es-CO" sz="2000" dirty="0">
                          <a:effectLst/>
                        </a:rPr>
                        <a:t>RÉGIMEN CONTRIBUTIVO</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CO" sz="1800">
                          <a:effectLst/>
                        </a:rPr>
                        <a:t> 73.683</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CO" sz="1800">
                          <a:effectLst/>
                        </a:rPr>
                        <a:t> 51.43%</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463947053"/>
                  </a:ext>
                </a:extLst>
              </a:tr>
              <a:tr h="719838">
                <a:tc>
                  <a:txBody>
                    <a:bodyPr/>
                    <a:lstStyle/>
                    <a:p>
                      <a:pPr>
                        <a:lnSpc>
                          <a:spcPct val="107000"/>
                        </a:lnSpc>
                        <a:spcAft>
                          <a:spcPts val="0"/>
                        </a:spcAft>
                      </a:pPr>
                      <a:r>
                        <a:rPr lang="es-CO" sz="2000">
                          <a:effectLst/>
                        </a:rPr>
                        <a:t>RÉGIMEN SUBSIDIADO</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CO" sz="1800">
                          <a:effectLst/>
                        </a:rPr>
                        <a:t>64.985</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CO" sz="1800">
                          <a:effectLst/>
                        </a:rPr>
                        <a:t> 45.36%</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238850418"/>
                  </a:ext>
                </a:extLst>
              </a:tr>
              <a:tr h="1456016">
                <a:tc>
                  <a:txBody>
                    <a:bodyPr/>
                    <a:lstStyle/>
                    <a:p>
                      <a:pPr>
                        <a:lnSpc>
                          <a:spcPct val="107000"/>
                        </a:lnSpc>
                        <a:spcAft>
                          <a:spcPts val="0"/>
                        </a:spcAft>
                      </a:pPr>
                      <a:r>
                        <a:rPr lang="es-CO" sz="2000">
                          <a:effectLst/>
                        </a:rPr>
                        <a:t>RÉGIMEN EXCEPCIÓN &amp; ESPECIALES</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CO" sz="1800">
                          <a:effectLst/>
                        </a:rPr>
                        <a:t>2.827</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CO" sz="1800">
                          <a:effectLst/>
                        </a:rPr>
                        <a:t>1.97%</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558180544"/>
                  </a:ext>
                </a:extLst>
              </a:tr>
              <a:tr h="362714">
                <a:tc>
                  <a:txBody>
                    <a:bodyPr/>
                    <a:lstStyle/>
                    <a:p>
                      <a:pPr>
                        <a:lnSpc>
                          <a:spcPct val="107000"/>
                        </a:lnSpc>
                        <a:spcAft>
                          <a:spcPts val="0"/>
                        </a:spcAft>
                      </a:pPr>
                      <a:r>
                        <a:rPr lang="es-CO" sz="2000" dirty="0">
                          <a:effectLst/>
                        </a:rPr>
                        <a:t>POBLACION ASEGURADA</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CO" sz="1800">
                          <a:effectLst/>
                        </a:rPr>
                        <a:t>143.249</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CO" sz="1800" dirty="0">
                          <a:effectLst/>
                        </a:rPr>
                        <a:t>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7216650"/>
                  </a:ext>
                </a:extLst>
              </a:tr>
            </a:tbl>
          </a:graphicData>
        </a:graphic>
      </p:graphicFrame>
    </p:spTree>
    <p:extLst>
      <p:ext uri="{BB962C8B-B14F-4D97-AF65-F5344CB8AC3E}">
        <p14:creationId xmlns:p14="http://schemas.microsoft.com/office/powerpoint/2010/main" val="10966422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3" name="Rectángulo 2"/>
          <p:cNvSpPr/>
          <p:nvPr/>
        </p:nvSpPr>
        <p:spPr>
          <a:xfrm>
            <a:off x="114060" y="221457"/>
            <a:ext cx="6075725" cy="1153714"/>
          </a:xfrm>
          <a:prstGeom prst="rect">
            <a:avLst/>
          </a:prstGeom>
        </p:spPr>
        <p:txBody>
          <a:bodyPr wrap="square">
            <a:spAutoFit/>
          </a:bodyPr>
          <a:lstStyle/>
          <a:p>
            <a:pPr algn="just">
              <a:lnSpc>
                <a:spcPct val="107000"/>
              </a:lnSpc>
              <a:spcAft>
                <a:spcPts val="800"/>
              </a:spcAft>
            </a:pPr>
            <a:r>
              <a:rPr lang="es-CO" b="1" dirty="0">
                <a:latin typeface="Arial" panose="020B0604020202020204" pitchFamily="34" charset="0"/>
                <a:ea typeface="Calibri" panose="020F0502020204030204" pitchFamily="34" charset="0"/>
                <a:cs typeface="Times New Roman" panose="02020603050405020304" pitchFamily="18" charset="0"/>
              </a:rPr>
              <a:t>DISTRIBUCIÓN DE USUARIOS POR EAPB</a:t>
            </a:r>
          </a:p>
          <a:p>
            <a:pPr algn="just">
              <a:lnSpc>
                <a:spcPct val="107000"/>
              </a:lnSpc>
              <a:spcAft>
                <a:spcPts val="800"/>
              </a:spcAft>
            </a:pPr>
            <a:r>
              <a:rPr lang="es-CO" b="1" dirty="0">
                <a:latin typeface="Arial" panose="020B0604020202020204" pitchFamily="34" charset="0"/>
                <a:ea typeface="Calibri" panose="020F0502020204030204" pitchFamily="34" charset="0"/>
                <a:cs typeface="Times New Roman" panose="02020603050405020304" pitchFamily="18" charset="0"/>
              </a:rPr>
              <a:t>Entidades Administradoras de Planes de Beneficio</a:t>
            </a:r>
          </a:p>
          <a:p>
            <a:pPr algn="just">
              <a:lnSpc>
                <a:spcPct val="107000"/>
              </a:lnSpc>
              <a:spcAft>
                <a:spcPts val="800"/>
              </a:spcAft>
            </a:pPr>
            <a:endParaRPr lang="es-CO" sz="16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9" name="Tabla 8"/>
          <p:cNvGraphicFramePr>
            <a:graphicFrameLocks noGrp="1"/>
          </p:cNvGraphicFramePr>
          <p:nvPr>
            <p:extLst>
              <p:ext uri="{D42A27DB-BD31-4B8C-83A1-F6EECF244321}">
                <p14:modId xmlns:p14="http://schemas.microsoft.com/office/powerpoint/2010/main" val="2487565643"/>
              </p:ext>
            </p:extLst>
          </p:nvPr>
        </p:nvGraphicFramePr>
        <p:xfrm>
          <a:off x="1544026" y="1375171"/>
          <a:ext cx="6360259" cy="4156397"/>
        </p:xfrm>
        <a:graphic>
          <a:graphicData uri="http://schemas.openxmlformats.org/drawingml/2006/table">
            <a:tbl>
              <a:tblPr firstRow="1" firstCol="1" bandRow="1">
                <a:tableStyleId>{5C22544A-7EE6-4342-B048-85BDC9FD1C3A}</a:tableStyleId>
              </a:tblPr>
              <a:tblGrid>
                <a:gridCol w="3849013">
                  <a:extLst>
                    <a:ext uri="{9D8B030D-6E8A-4147-A177-3AD203B41FA5}">
                      <a16:colId xmlns:a16="http://schemas.microsoft.com/office/drawing/2014/main" val="3982988556"/>
                    </a:ext>
                  </a:extLst>
                </a:gridCol>
                <a:gridCol w="2511246">
                  <a:extLst>
                    <a:ext uri="{9D8B030D-6E8A-4147-A177-3AD203B41FA5}">
                      <a16:colId xmlns:a16="http://schemas.microsoft.com/office/drawing/2014/main" val="3824673852"/>
                    </a:ext>
                  </a:extLst>
                </a:gridCol>
              </a:tblGrid>
              <a:tr h="803925">
                <a:tc>
                  <a:txBody>
                    <a:bodyPr/>
                    <a:lstStyle/>
                    <a:p>
                      <a:pPr algn="ctr">
                        <a:lnSpc>
                          <a:spcPct val="107000"/>
                        </a:lnSpc>
                        <a:spcAft>
                          <a:spcPts val="0"/>
                        </a:spcAft>
                      </a:pPr>
                      <a:r>
                        <a:rPr lang="es-CO" sz="1100">
                          <a:effectLst/>
                        </a:rPr>
                        <a:t>EPS RÉGIMEN SUBSIDIADO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1100">
                          <a:effectLst/>
                        </a:rPr>
                        <a:t>NÚMERO DE USUARIOS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811527791"/>
                  </a:ext>
                </a:extLst>
              </a:tr>
              <a:tr h="419059">
                <a:tc>
                  <a:txBody>
                    <a:bodyPr/>
                    <a:lstStyle/>
                    <a:p>
                      <a:pPr>
                        <a:lnSpc>
                          <a:spcPct val="107000"/>
                        </a:lnSpc>
                        <a:spcAft>
                          <a:spcPts val="0"/>
                        </a:spcAft>
                      </a:pPr>
                      <a:r>
                        <a:rPr lang="es-CO" sz="1100">
                          <a:effectLst/>
                        </a:rPr>
                        <a:t>SALUD TOTAL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1100">
                          <a:effectLst/>
                        </a:rPr>
                        <a:t>120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4165900779"/>
                  </a:ext>
                </a:extLst>
              </a:tr>
              <a:tr h="419059">
                <a:tc>
                  <a:txBody>
                    <a:bodyPr/>
                    <a:lstStyle/>
                    <a:p>
                      <a:pPr>
                        <a:lnSpc>
                          <a:spcPct val="107000"/>
                        </a:lnSpc>
                        <a:spcAft>
                          <a:spcPts val="0"/>
                        </a:spcAft>
                      </a:pPr>
                      <a:r>
                        <a:rPr lang="es-CO" sz="1100">
                          <a:effectLst/>
                        </a:rPr>
                        <a:t>SANITAS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1100">
                          <a:effectLst/>
                        </a:rPr>
                        <a:t>5.177</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876264609"/>
                  </a:ext>
                </a:extLst>
              </a:tr>
              <a:tr h="419059">
                <a:tc>
                  <a:txBody>
                    <a:bodyPr/>
                    <a:lstStyle/>
                    <a:p>
                      <a:pPr>
                        <a:lnSpc>
                          <a:spcPct val="107000"/>
                        </a:lnSpc>
                        <a:spcAft>
                          <a:spcPts val="0"/>
                        </a:spcAft>
                      </a:pPr>
                      <a:r>
                        <a:rPr lang="es-CO" sz="1100">
                          <a:effectLst/>
                        </a:rPr>
                        <a:t>COMPESAR</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1100">
                          <a:effectLst/>
                        </a:rPr>
                        <a:t>1.293</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46358103"/>
                  </a:ext>
                </a:extLst>
              </a:tr>
              <a:tr h="419059">
                <a:tc>
                  <a:txBody>
                    <a:bodyPr/>
                    <a:lstStyle/>
                    <a:p>
                      <a:pPr>
                        <a:lnSpc>
                          <a:spcPct val="107000"/>
                        </a:lnSpc>
                        <a:spcAft>
                          <a:spcPts val="0"/>
                        </a:spcAft>
                      </a:pPr>
                      <a:r>
                        <a:rPr lang="es-CO" sz="1100">
                          <a:effectLst/>
                        </a:rPr>
                        <a:t>FAMISANAR</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1100">
                          <a:effectLst/>
                        </a:rPr>
                        <a:t>1.140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94870890"/>
                  </a:ext>
                </a:extLst>
              </a:tr>
              <a:tr h="419059">
                <a:tc>
                  <a:txBody>
                    <a:bodyPr/>
                    <a:lstStyle/>
                    <a:p>
                      <a:pPr>
                        <a:lnSpc>
                          <a:spcPct val="107000"/>
                        </a:lnSpc>
                        <a:spcAft>
                          <a:spcPts val="0"/>
                        </a:spcAft>
                      </a:pPr>
                      <a:r>
                        <a:rPr lang="es-CO" sz="1100">
                          <a:effectLst/>
                        </a:rPr>
                        <a:t>SOS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1100">
                          <a:effectLst/>
                        </a:rPr>
                        <a:t>8.608</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33154825"/>
                  </a:ext>
                </a:extLst>
              </a:tr>
              <a:tr h="419059">
                <a:tc>
                  <a:txBody>
                    <a:bodyPr/>
                    <a:lstStyle/>
                    <a:p>
                      <a:pPr>
                        <a:lnSpc>
                          <a:spcPct val="107000"/>
                        </a:lnSpc>
                        <a:spcAft>
                          <a:spcPts val="0"/>
                        </a:spcAft>
                      </a:pPr>
                      <a:r>
                        <a:rPr lang="es-CO" sz="1100">
                          <a:effectLst/>
                        </a:rPr>
                        <a:t>NUEVA EPS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1100">
                          <a:effectLst/>
                        </a:rPr>
                        <a:t>14.663</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015099819"/>
                  </a:ext>
                </a:extLst>
              </a:tr>
              <a:tr h="419059">
                <a:tc>
                  <a:txBody>
                    <a:bodyPr/>
                    <a:lstStyle/>
                    <a:p>
                      <a:pPr>
                        <a:lnSpc>
                          <a:spcPct val="107000"/>
                        </a:lnSpc>
                        <a:spcAft>
                          <a:spcPts val="0"/>
                        </a:spcAft>
                      </a:pPr>
                      <a:r>
                        <a:rPr lang="es-CO" sz="1100">
                          <a:effectLst/>
                        </a:rPr>
                        <a:t>COOSALUD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1100">
                          <a:effectLst/>
                        </a:rPr>
                        <a:t>33.984</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478588183"/>
                  </a:ext>
                </a:extLst>
              </a:tr>
              <a:tr h="419059">
                <a:tc>
                  <a:txBody>
                    <a:bodyPr/>
                    <a:lstStyle/>
                    <a:p>
                      <a:pPr>
                        <a:lnSpc>
                          <a:spcPct val="107000"/>
                        </a:lnSpc>
                        <a:spcAft>
                          <a:spcPts val="0"/>
                        </a:spcAft>
                      </a:pPr>
                      <a:r>
                        <a:rPr lang="es-CO" sz="1100">
                          <a:effectLst/>
                        </a:rPr>
                        <a:t>TOTAL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1100" dirty="0">
                          <a:effectLst/>
                        </a:rPr>
                        <a:t>64.985</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813417918"/>
                  </a:ext>
                </a:extLst>
              </a:tr>
            </a:tbl>
          </a:graphicData>
        </a:graphic>
      </p:graphicFrame>
    </p:spTree>
    <p:extLst>
      <p:ext uri="{BB962C8B-B14F-4D97-AF65-F5344CB8AC3E}">
        <p14:creationId xmlns:p14="http://schemas.microsoft.com/office/powerpoint/2010/main" val="2519323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3" name="CuadroTexto 2"/>
          <p:cNvSpPr txBox="1"/>
          <p:nvPr/>
        </p:nvSpPr>
        <p:spPr>
          <a:xfrm>
            <a:off x="360484" y="1"/>
            <a:ext cx="4387362" cy="1938992"/>
          </a:xfrm>
          <a:prstGeom prst="rect">
            <a:avLst/>
          </a:prstGeom>
          <a:noFill/>
        </p:spPr>
        <p:txBody>
          <a:bodyPr wrap="square" rtlCol="0">
            <a:spAutoFit/>
          </a:bodyPr>
          <a:lstStyle/>
          <a:p>
            <a:r>
              <a:rPr lang="es-CO" sz="4000" b="1" dirty="0"/>
              <a:t>Aseguramiento a población migrante Venezolana</a:t>
            </a:r>
            <a:endParaRPr lang="es-CO" sz="4000" dirty="0"/>
          </a:p>
        </p:txBody>
      </p:sp>
      <p:sp>
        <p:nvSpPr>
          <p:cNvPr id="4" name="CuadroTexto 3"/>
          <p:cNvSpPr txBox="1"/>
          <p:nvPr/>
        </p:nvSpPr>
        <p:spPr>
          <a:xfrm>
            <a:off x="290146" y="2787162"/>
            <a:ext cx="4571565" cy="2646484"/>
          </a:xfrm>
          <a:prstGeom prst="rect">
            <a:avLst/>
          </a:prstGeom>
          <a:noFill/>
        </p:spPr>
        <p:txBody>
          <a:bodyPr wrap="square" rtlCol="0">
            <a:spAutoFit/>
          </a:bodyPr>
          <a:lstStyle/>
          <a:p>
            <a:endParaRPr lang="es-CO" dirty="0"/>
          </a:p>
        </p:txBody>
      </p:sp>
      <p:sp>
        <p:nvSpPr>
          <p:cNvPr id="9" name="CuadroTexto 8"/>
          <p:cNvSpPr txBox="1"/>
          <p:nvPr/>
        </p:nvSpPr>
        <p:spPr>
          <a:xfrm>
            <a:off x="360484" y="2373145"/>
            <a:ext cx="5701812" cy="2308324"/>
          </a:xfrm>
          <a:prstGeom prst="rect">
            <a:avLst/>
          </a:prstGeom>
          <a:noFill/>
        </p:spPr>
        <p:txBody>
          <a:bodyPr wrap="square" rtlCol="0">
            <a:spAutoFit/>
          </a:bodyPr>
          <a:lstStyle/>
          <a:p>
            <a:pPr algn="just"/>
            <a:r>
              <a:rPr lang="es-CO" sz="2400" dirty="0"/>
              <a:t>Desde la oficina de Aseguramiento de la Secretaría de Salud y Protección Social, se realizó </a:t>
            </a:r>
            <a:r>
              <a:rPr lang="es-CO" sz="2400" b="1" dirty="0"/>
              <a:t>jornada especial </a:t>
            </a:r>
            <a:r>
              <a:rPr lang="es-CO" sz="2400" dirty="0"/>
              <a:t>para la afiliación al régimen subsidiado a migrantes regulares, con el ánimo de promover el aseguramiento en el Municipio</a:t>
            </a:r>
          </a:p>
        </p:txBody>
      </p:sp>
      <p:sp>
        <p:nvSpPr>
          <p:cNvPr id="12" name="CuadroTexto 11"/>
          <p:cNvSpPr txBox="1"/>
          <p:nvPr/>
        </p:nvSpPr>
        <p:spPr>
          <a:xfrm>
            <a:off x="6761284" y="984886"/>
            <a:ext cx="3402623" cy="954107"/>
          </a:xfrm>
          <a:prstGeom prst="rect">
            <a:avLst/>
          </a:prstGeom>
          <a:noFill/>
        </p:spPr>
        <p:txBody>
          <a:bodyPr wrap="square" rtlCol="0">
            <a:spAutoFit/>
          </a:bodyPr>
          <a:lstStyle/>
          <a:p>
            <a:pPr algn="ctr"/>
            <a:r>
              <a:rPr lang="es-CO" sz="2800" b="1" dirty="0"/>
              <a:t>PERSONAS AFILIADAS</a:t>
            </a:r>
            <a:endParaRPr lang="es-CO" sz="2800" dirty="0"/>
          </a:p>
          <a:p>
            <a:pPr algn="ctr"/>
            <a:r>
              <a:rPr lang="es-CO" sz="2800" b="1" dirty="0"/>
              <a:t>40</a:t>
            </a:r>
            <a:endParaRPr lang="es-CO" sz="2800" dirty="0"/>
          </a:p>
        </p:txBody>
      </p:sp>
      <p:pic>
        <p:nvPicPr>
          <p:cNvPr id="13" name="Imagen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9043" y="2373145"/>
            <a:ext cx="4247104" cy="2570286"/>
          </a:xfrm>
          <a:prstGeom prst="rect">
            <a:avLst/>
          </a:prstGeom>
        </p:spPr>
      </p:pic>
    </p:spTree>
    <p:extLst>
      <p:ext uri="{BB962C8B-B14F-4D97-AF65-F5344CB8AC3E}">
        <p14:creationId xmlns:p14="http://schemas.microsoft.com/office/powerpoint/2010/main" val="36541200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2" name="CuadroTexto 1"/>
          <p:cNvSpPr txBox="1"/>
          <p:nvPr/>
        </p:nvSpPr>
        <p:spPr>
          <a:xfrm>
            <a:off x="-501161" y="1"/>
            <a:ext cx="7174523" cy="1323439"/>
          </a:xfrm>
          <a:prstGeom prst="rect">
            <a:avLst/>
          </a:prstGeom>
          <a:noFill/>
        </p:spPr>
        <p:txBody>
          <a:bodyPr wrap="square" rtlCol="0">
            <a:spAutoFit/>
          </a:bodyPr>
          <a:lstStyle/>
          <a:p>
            <a:pPr algn="ctr"/>
            <a:r>
              <a:rPr lang="es-ES" sz="4000" dirty="0"/>
              <a:t>Gestión realizada por la Secretaría de Salud</a:t>
            </a:r>
            <a:endParaRPr lang="es-CO" sz="4000" dirty="0"/>
          </a:p>
        </p:txBody>
      </p:sp>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6892" y="486741"/>
            <a:ext cx="2872154" cy="2872154"/>
          </a:xfrm>
          <a:prstGeom prst="rect">
            <a:avLst/>
          </a:prstGeom>
        </p:spPr>
      </p:pic>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46892" y="3558695"/>
            <a:ext cx="2945424" cy="3165231"/>
          </a:xfrm>
          <a:prstGeom prst="rect">
            <a:avLst/>
          </a:prstGeom>
        </p:spPr>
      </p:pic>
      <p:pic>
        <p:nvPicPr>
          <p:cNvPr id="12" name="Imagen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8216" y="3553471"/>
            <a:ext cx="2669738" cy="3165231"/>
          </a:xfrm>
          <a:prstGeom prst="rect">
            <a:avLst/>
          </a:prstGeom>
        </p:spPr>
      </p:pic>
      <p:sp>
        <p:nvSpPr>
          <p:cNvPr id="13" name="CuadroTexto 12"/>
          <p:cNvSpPr txBox="1"/>
          <p:nvPr/>
        </p:nvSpPr>
        <p:spPr>
          <a:xfrm>
            <a:off x="237393" y="1519241"/>
            <a:ext cx="4079630" cy="2862322"/>
          </a:xfrm>
          <a:prstGeom prst="rect">
            <a:avLst/>
          </a:prstGeom>
          <a:noFill/>
        </p:spPr>
        <p:txBody>
          <a:bodyPr wrap="square" rtlCol="0">
            <a:spAutoFit/>
          </a:bodyPr>
          <a:lstStyle/>
          <a:p>
            <a:pPr algn="just"/>
            <a:r>
              <a:rPr lang="es-ES" dirty="0"/>
              <a:t>Desde la Secretaria de Salud municipal se han visitado un gran numero de EPS que operan en nuestra ciudad, así como instituciones de orden Departamental, con el fin de trasmitir sugerencias de los usuarios y conocer de primera mano las oportunidades de mejora de estas instituciones y que con ello podamos  garantizar los mejores servicios en salud para nuestros ciudadanos.</a:t>
            </a:r>
            <a:endParaRPr lang="es-CO" dirty="0"/>
          </a:p>
        </p:txBody>
      </p:sp>
    </p:spTree>
    <p:extLst>
      <p:ext uri="{BB962C8B-B14F-4D97-AF65-F5344CB8AC3E}">
        <p14:creationId xmlns:p14="http://schemas.microsoft.com/office/powerpoint/2010/main" val="40804850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2" name="CuadroTexto 1"/>
          <p:cNvSpPr txBox="1"/>
          <p:nvPr/>
        </p:nvSpPr>
        <p:spPr>
          <a:xfrm>
            <a:off x="-378069" y="184639"/>
            <a:ext cx="8387862" cy="1200329"/>
          </a:xfrm>
          <a:prstGeom prst="rect">
            <a:avLst/>
          </a:prstGeom>
          <a:noFill/>
        </p:spPr>
        <p:txBody>
          <a:bodyPr wrap="square" rtlCol="0">
            <a:spAutoFit/>
          </a:bodyPr>
          <a:lstStyle/>
          <a:p>
            <a:pPr algn="ctr"/>
            <a:r>
              <a:rPr lang="es-ES" sz="3600" dirty="0"/>
              <a:t>PIC</a:t>
            </a:r>
          </a:p>
          <a:p>
            <a:pPr algn="ctr"/>
            <a:r>
              <a:rPr lang="es-ES" sz="3600" dirty="0"/>
              <a:t>PLAN DE INTERVENCIONES COLECTIVAS</a:t>
            </a:r>
            <a:endParaRPr lang="es-CO" sz="3600" dirty="0"/>
          </a:p>
        </p:txBody>
      </p:sp>
      <p:sp>
        <p:nvSpPr>
          <p:cNvPr id="9" name="CuadroTexto 8"/>
          <p:cNvSpPr txBox="1"/>
          <p:nvPr/>
        </p:nvSpPr>
        <p:spPr>
          <a:xfrm>
            <a:off x="228600" y="1765427"/>
            <a:ext cx="4440115" cy="2862322"/>
          </a:xfrm>
          <a:prstGeom prst="rect">
            <a:avLst/>
          </a:prstGeom>
          <a:noFill/>
        </p:spPr>
        <p:txBody>
          <a:bodyPr wrap="square" rtlCol="0">
            <a:spAutoFit/>
          </a:bodyPr>
          <a:lstStyle/>
          <a:p>
            <a:pPr algn="just"/>
            <a:r>
              <a:rPr lang="es-ES" sz="2000" dirty="0"/>
              <a:t>Es un plan de beneficios compuesto por intervenciones de promoción de la salud y gestión del riesgo, las cuales se enmarcan en las estrategias definidas en el Plan Territorial de Salud (PTS), y buscan impactar positivamente los determinantes sociales de la salud y alcanzar los resultados definidos en el PTS</a:t>
            </a:r>
            <a:endParaRPr lang="es-CO" sz="2000" dirty="0"/>
          </a:p>
        </p:txBody>
      </p:sp>
      <p:pic>
        <p:nvPicPr>
          <p:cNvPr id="10" name="Imagen 9"/>
          <p:cNvPicPr>
            <a:picLocks noChangeAspect="1"/>
          </p:cNvPicPr>
          <p:nvPr/>
        </p:nvPicPr>
        <p:blipFill>
          <a:blip r:embed="rId4"/>
          <a:stretch>
            <a:fillRect/>
          </a:stretch>
        </p:blipFill>
        <p:spPr>
          <a:xfrm>
            <a:off x="6692606" y="1765427"/>
            <a:ext cx="3550432" cy="3169178"/>
          </a:xfrm>
          <a:prstGeom prst="rect">
            <a:avLst/>
          </a:prstGeom>
        </p:spPr>
      </p:pic>
    </p:spTree>
    <p:extLst>
      <p:ext uri="{BB962C8B-B14F-4D97-AF65-F5344CB8AC3E}">
        <p14:creationId xmlns:p14="http://schemas.microsoft.com/office/powerpoint/2010/main" val="36863632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2" name="CuadroTexto 1"/>
          <p:cNvSpPr txBox="1"/>
          <p:nvPr/>
        </p:nvSpPr>
        <p:spPr>
          <a:xfrm>
            <a:off x="0" y="0"/>
            <a:ext cx="6928338" cy="646331"/>
          </a:xfrm>
          <a:prstGeom prst="rect">
            <a:avLst/>
          </a:prstGeom>
          <a:noFill/>
        </p:spPr>
        <p:txBody>
          <a:bodyPr wrap="square" rtlCol="0">
            <a:spAutoFit/>
          </a:bodyPr>
          <a:lstStyle/>
          <a:p>
            <a:r>
              <a:rPr lang="es-ES" sz="3600" dirty="0"/>
              <a:t>ACTIVIDADES EJECUTADAS DEL PIC</a:t>
            </a:r>
            <a:endParaRPr lang="es-CO" sz="3600" dirty="0"/>
          </a:p>
        </p:txBody>
      </p:sp>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300" y="523238"/>
            <a:ext cx="2843362" cy="4977438"/>
          </a:xfrm>
          <a:prstGeom prst="rect">
            <a:avLst/>
          </a:prstGeom>
        </p:spPr>
      </p:pic>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0870" y="754174"/>
            <a:ext cx="2880946" cy="2160709"/>
          </a:xfrm>
          <a:prstGeom prst="rect">
            <a:avLst/>
          </a:prstGeom>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51213" y="3203112"/>
            <a:ext cx="2479431" cy="3305908"/>
          </a:xfrm>
          <a:prstGeom prst="rect">
            <a:avLst/>
          </a:prstGeom>
        </p:spPr>
      </p:pic>
      <p:pic>
        <p:nvPicPr>
          <p:cNvPr id="9" name="Imagen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02592" y="524475"/>
            <a:ext cx="3493477" cy="2620108"/>
          </a:xfrm>
          <a:prstGeom prst="rect">
            <a:avLst/>
          </a:prstGeom>
        </p:spPr>
      </p:pic>
      <p:pic>
        <p:nvPicPr>
          <p:cNvPr id="10" name="Imagen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24573" y="3144583"/>
            <a:ext cx="2813539" cy="2110154"/>
          </a:xfrm>
          <a:prstGeom prst="rect">
            <a:avLst/>
          </a:prstGeom>
        </p:spPr>
      </p:pic>
    </p:spTree>
    <p:extLst>
      <p:ext uri="{BB962C8B-B14F-4D97-AF65-F5344CB8AC3E}">
        <p14:creationId xmlns:p14="http://schemas.microsoft.com/office/powerpoint/2010/main" val="21024213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17" y="83526"/>
            <a:ext cx="4646075" cy="4615962"/>
          </a:xfrm>
          <a:prstGeom prst="rect">
            <a:avLst/>
          </a:prstGeom>
        </p:spPr>
      </p:pic>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6756" y="685800"/>
            <a:ext cx="3365727" cy="2532184"/>
          </a:xfrm>
          <a:prstGeom prst="rect">
            <a:avLst/>
          </a:prstGeom>
        </p:spPr>
      </p:pic>
      <p:pic>
        <p:nvPicPr>
          <p:cNvPr id="4" name="Imagen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61335" y="2196440"/>
            <a:ext cx="3337397" cy="2503048"/>
          </a:xfrm>
          <a:prstGeom prst="rect">
            <a:avLst/>
          </a:prstGeom>
        </p:spPr>
      </p:pic>
      <p:pic>
        <p:nvPicPr>
          <p:cNvPr id="8" name="Imagen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56756" y="3361831"/>
            <a:ext cx="3352726" cy="3147189"/>
          </a:xfrm>
          <a:prstGeom prst="rect">
            <a:avLst/>
          </a:prstGeom>
        </p:spPr>
      </p:pic>
    </p:spTree>
    <p:extLst>
      <p:ext uri="{BB962C8B-B14F-4D97-AF65-F5344CB8AC3E}">
        <p14:creationId xmlns:p14="http://schemas.microsoft.com/office/powerpoint/2010/main" val="37361587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35169"/>
            <a:ext cx="5329587" cy="1765426"/>
          </a:xfrm>
          <a:prstGeom prst="rect">
            <a:avLst/>
          </a:prstGeom>
        </p:spPr>
      </p:pic>
      <p:sp>
        <p:nvSpPr>
          <p:cNvPr id="3" name="Rectángulo 2"/>
          <p:cNvSpPr/>
          <p:nvPr/>
        </p:nvSpPr>
        <p:spPr>
          <a:xfrm>
            <a:off x="5829935" y="1819835"/>
            <a:ext cx="6155875" cy="2213170"/>
          </a:xfrm>
          <a:prstGeom prst="rect">
            <a:avLst/>
          </a:prstGeom>
        </p:spPr>
        <p:txBody>
          <a:bodyPr wrap="square">
            <a:spAutoFit/>
          </a:bodyPr>
          <a:lstStyle/>
          <a:p>
            <a:pPr algn="ctr">
              <a:lnSpc>
                <a:spcPct val="107000"/>
              </a:lnSpc>
              <a:spcAft>
                <a:spcPts val="800"/>
              </a:spcAft>
            </a:pPr>
            <a:r>
              <a:rPr lang="es-CO" sz="4400" b="1" dirty="0">
                <a:latin typeface="Arial" panose="020B0604020202020204" pitchFamily="34" charset="0"/>
                <a:ea typeface="Calibri" panose="020F0502020204030204" pitchFamily="34" charset="0"/>
                <a:cs typeface="Times New Roman" panose="02020603050405020304" pitchFamily="18" charset="0"/>
              </a:rPr>
              <a:t>PRÓXIMAS ACTIVIDADES SEC SALUD</a:t>
            </a: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8469" y="106246"/>
            <a:ext cx="3818965" cy="6722051"/>
          </a:xfrm>
          <a:prstGeom prst="rect">
            <a:avLst/>
          </a:prstGeom>
        </p:spPr>
      </p:pic>
    </p:spTree>
    <p:extLst>
      <p:ext uri="{BB962C8B-B14F-4D97-AF65-F5344CB8AC3E}">
        <p14:creationId xmlns:p14="http://schemas.microsoft.com/office/powerpoint/2010/main" val="757922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9" name="CuadroTexto 8">
            <a:extLst>
              <a:ext uri="{FF2B5EF4-FFF2-40B4-BE49-F238E27FC236}">
                <a16:creationId xmlns:a16="http://schemas.microsoft.com/office/drawing/2014/main" id="{A4FA4AF3-8DB3-F35F-2543-F46F829E6488}"/>
              </a:ext>
            </a:extLst>
          </p:cNvPr>
          <p:cNvSpPr txBox="1"/>
          <p:nvPr/>
        </p:nvSpPr>
        <p:spPr>
          <a:xfrm>
            <a:off x="1295400" y="220134"/>
            <a:ext cx="5977466" cy="369332"/>
          </a:xfrm>
          <a:prstGeom prst="rect">
            <a:avLst/>
          </a:prstGeom>
          <a:noFill/>
        </p:spPr>
        <p:txBody>
          <a:bodyPr wrap="square" rtlCol="0">
            <a:spAutoFit/>
          </a:bodyPr>
          <a:lstStyle/>
          <a:p>
            <a:r>
              <a:rPr lang="es-MX" b="1" dirty="0">
                <a:latin typeface="Arial Narrow" panose="020B0606020202030204" pitchFamily="34" charset="0"/>
              </a:rPr>
              <a:t>COBERTURAS PAI DE 9 AÑOS CORTE MES DE MAYO 2024</a:t>
            </a:r>
            <a:endParaRPr lang="es-CO" b="1" dirty="0">
              <a:latin typeface="Arial Narrow" panose="020B0606020202030204" pitchFamily="34" charset="0"/>
            </a:endParaRPr>
          </a:p>
        </p:txBody>
      </p:sp>
      <p:pic>
        <p:nvPicPr>
          <p:cNvPr id="2" name="Imagen 1">
            <a:extLst>
              <a:ext uri="{FF2B5EF4-FFF2-40B4-BE49-F238E27FC236}">
                <a16:creationId xmlns:a16="http://schemas.microsoft.com/office/drawing/2014/main" id="{AE946B8F-B7FB-36DE-CC8E-9B92748596F3}"/>
              </a:ext>
            </a:extLst>
          </p:cNvPr>
          <p:cNvPicPr>
            <a:picLocks noChangeAspect="1"/>
          </p:cNvPicPr>
          <p:nvPr/>
        </p:nvPicPr>
        <p:blipFill>
          <a:blip r:embed="rId4"/>
          <a:stretch>
            <a:fillRect/>
          </a:stretch>
        </p:blipFill>
        <p:spPr>
          <a:xfrm>
            <a:off x="1295399" y="707674"/>
            <a:ext cx="5654882" cy="2134146"/>
          </a:xfrm>
          <a:prstGeom prst="rect">
            <a:avLst/>
          </a:prstGeom>
        </p:spPr>
      </p:pic>
      <p:pic>
        <p:nvPicPr>
          <p:cNvPr id="3" name="Imagen 2">
            <a:extLst>
              <a:ext uri="{FF2B5EF4-FFF2-40B4-BE49-F238E27FC236}">
                <a16:creationId xmlns:a16="http://schemas.microsoft.com/office/drawing/2014/main" id="{0581775B-4DF4-DA1E-0A5C-BBF6DD1C3FFD}"/>
              </a:ext>
            </a:extLst>
          </p:cNvPr>
          <p:cNvPicPr>
            <a:picLocks noChangeAspect="1"/>
          </p:cNvPicPr>
          <p:nvPr/>
        </p:nvPicPr>
        <p:blipFill>
          <a:blip r:embed="rId5"/>
          <a:stretch>
            <a:fillRect/>
          </a:stretch>
        </p:blipFill>
        <p:spPr>
          <a:xfrm>
            <a:off x="8585432" y="429931"/>
            <a:ext cx="1669451" cy="2038140"/>
          </a:xfrm>
          <a:prstGeom prst="rect">
            <a:avLst/>
          </a:prstGeom>
        </p:spPr>
      </p:pic>
      <p:sp>
        <p:nvSpPr>
          <p:cNvPr id="8" name="CuadroTexto 7">
            <a:extLst>
              <a:ext uri="{FF2B5EF4-FFF2-40B4-BE49-F238E27FC236}">
                <a16:creationId xmlns:a16="http://schemas.microsoft.com/office/drawing/2014/main" id="{4DCBCE84-C41E-8F0A-D589-D22D5EC5BF91}"/>
              </a:ext>
            </a:extLst>
          </p:cNvPr>
          <p:cNvSpPr txBox="1"/>
          <p:nvPr/>
        </p:nvSpPr>
        <p:spPr>
          <a:xfrm>
            <a:off x="1295399" y="2903977"/>
            <a:ext cx="9787468" cy="1015663"/>
          </a:xfrm>
          <a:prstGeom prst="rect">
            <a:avLst/>
          </a:prstGeom>
          <a:noFill/>
        </p:spPr>
        <p:txBody>
          <a:bodyPr wrap="square" rtlCol="0">
            <a:spAutoFit/>
          </a:bodyPr>
          <a:lstStyle/>
          <a:p>
            <a:pPr algn="ctr"/>
            <a:r>
              <a:rPr lang="es-CO" sz="1400" dirty="0">
                <a:solidFill>
                  <a:srgbClr val="222222"/>
                </a:solidFill>
                <a:effectLst/>
                <a:highlight>
                  <a:srgbClr val="FFFFFF"/>
                </a:highlight>
                <a:latin typeface="Arial Narrow" panose="020B0606020202030204" pitchFamily="34" charset="0"/>
                <a:ea typeface="Calibri" panose="020F0502020204030204" pitchFamily="34" charset="0"/>
                <a:cs typeface="Calibri" panose="020F0502020204030204" pitchFamily="34" charset="0"/>
              </a:rPr>
              <a:t>Coberturas críticas en niños edad simple 9 años y niñas de 9-17 años contra el VPH Virus del Papiloma Humano; esto implica la necesidad de incrementar el recurso humano intra y extra institucional que permita captar los usuarios oportunamente, realizar seguimiento a las cohortes, agendamiento, búsqueda e inmunización de los menores que no han recibido las dosis correspondientes según su grupo de edad.</a:t>
            </a:r>
            <a:endParaRPr lang="es-CO" sz="1400" dirty="0">
              <a:effectLst/>
              <a:latin typeface="Arial Narrow" panose="020B0606020202030204" pitchFamily="34" charset="0"/>
              <a:ea typeface="Calibri" panose="020F0502020204030204" pitchFamily="34" charset="0"/>
              <a:cs typeface="Times New Roman" panose="02020603050405020304" pitchFamily="18" charset="0"/>
            </a:endParaRPr>
          </a:p>
          <a:p>
            <a:endParaRPr lang="es-CO" dirty="0"/>
          </a:p>
        </p:txBody>
      </p:sp>
      <p:sp>
        <p:nvSpPr>
          <p:cNvPr id="10" name="Título 1">
            <a:extLst>
              <a:ext uri="{FF2B5EF4-FFF2-40B4-BE49-F238E27FC236}">
                <a16:creationId xmlns:a16="http://schemas.microsoft.com/office/drawing/2014/main" id="{D8FCC434-43C4-B722-3934-BBEDE51844AB}"/>
              </a:ext>
            </a:extLst>
          </p:cNvPr>
          <p:cNvSpPr>
            <a:spLocks noGrp="1"/>
          </p:cNvSpPr>
          <p:nvPr>
            <p:ph type="ctrTitle"/>
          </p:nvPr>
        </p:nvSpPr>
        <p:spPr>
          <a:xfrm>
            <a:off x="1295399" y="3483734"/>
            <a:ext cx="9144000" cy="1015663"/>
          </a:xfrm>
        </p:spPr>
        <p:txBody>
          <a:bodyPr>
            <a:normAutofit/>
          </a:bodyPr>
          <a:lstStyle/>
          <a:p>
            <a:r>
              <a:rPr lang="es-ES" sz="2000" b="1" dirty="0">
                <a:effectLst>
                  <a:outerShdw blurRad="38100" dist="38100" dir="2700000" algn="tl">
                    <a:srgbClr val="000000">
                      <a:alpha val="43137"/>
                    </a:srgbClr>
                  </a:outerShdw>
                </a:effectLst>
                <a:latin typeface="Arial Narrow" pitchFamily="34" charset="0"/>
              </a:rPr>
              <a:t>3 JORNADAS NACIONALES DE VACUNACIÓN</a:t>
            </a:r>
            <a:br>
              <a:rPr lang="es-ES" sz="3200" b="1" dirty="0">
                <a:effectLst>
                  <a:outerShdw blurRad="38100" dist="38100" dir="2700000" algn="tl">
                    <a:srgbClr val="000000">
                      <a:alpha val="43137"/>
                    </a:srgbClr>
                  </a:outerShdw>
                </a:effectLst>
                <a:latin typeface="Arial Narrow" pitchFamily="34" charset="0"/>
              </a:rPr>
            </a:br>
            <a:r>
              <a:rPr lang="es-ES" sz="3200" b="1" dirty="0">
                <a:effectLst>
                  <a:outerShdw blurRad="38100" dist="38100" dir="2700000" algn="tl">
                    <a:srgbClr val="000000">
                      <a:alpha val="43137"/>
                    </a:srgbClr>
                  </a:outerShdw>
                </a:effectLst>
                <a:latin typeface="Arial Narrow" pitchFamily="34" charset="0"/>
              </a:rPr>
              <a:t> </a:t>
            </a:r>
          </a:p>
        </p:txBody>
      </p:sp>
      <p:pic>
        <p:nvPicPr>
          <p:cNvPr id="11" name="Imagen 10">
            <a:extLst>
              <a:ext uri="{FF2B5EF4-FFF2-40B4-BE49-F238E27FC236}">
                <a16:creationId xmlns:a16="http://schemas.microsoft.com/office/drawing/2014/main" id="{BC09ED7D-D09B-2540-6A98-03F1094E872B}"/>
              </a:ext>
            </a:extLst>
          </p:cNvPr>
          <p:cNvPicPr>
            <a:picLocks noChangeAspect="1"/>
          </p:cNvPicPr>
          <p:nvPr/>
        </p:nvPicPr>
        <p:blipFill>
          <a:blip r:embed="rId6"/>
          <a:stretch>
            <a:fillRect/>
          </a:stretch>
        </p:blipFill>
        <p:spPr>
          <a:xfrm>
            <a:off x="1898798" y="4084134"/>
            <a:ext cx="2962913" cy="2225233"/>
          </a:xfrm>
          <a:prstGeom prst="rect">
            <a:avLst/>
          </a:prstGeom>
        </p:spPr>
      </p:pic>
      <p:pic>
        <p:nvPicPr>
          <p:cNvPr id="12" name="Imagen 11">
            <a:extLst>
              <a:ext uri="{FF2B5EF4-FFF2-40B4-BE49-F238E27FC236}">
                <a16:creationId xmlns:a16="http://schemas.microsoft.com/office/drawing/2014/main" id="{28C6F5B8-2ACE-E3AA-53B4-B2DEA442F895}"/>
              </a:ext>
            </a:extLst>
          </p:cNvPr>
          <p:cNvPicPr>
            <a:picLocks noChangeAspect="1"/>
          </p:cNvPicPr>
          <p:nvPr/>
        </p:nvPicPr>
        <p:blipFill>
          <a:blip r:embed="rId7"/>
          <a:stretch>
            <a:fillRect/>
          </a:stretch>
        </p:blipFill>
        <p:spPr>
          <a:xfrm>
            <a:off x="6414764" y="4171775"/>
            <a:ext cx="3359988" cy="2136834"/>
          </a:xfrm>
          <a:prstGeom prst="rect">
            <a:avLst/>
          </a:prstGeom>
        </p:spPr>
      </p:pic>
    </p:spTree>
    <p:extLst>
      <p:ext uri="{BB962C8B-B14F-4D97-AF65-F5344CB8AC3E}">
        <p14:creationId xmlns:p14="http://schemas.microsoft.com/office/powerpoint/2010/main" val="22589678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3" y="-17584"/>
            <a:ext cx="5329587" cy="1765426"/>
          </a:xfrm>
          <a:prstGeom prst="rect">
            <a:avLst/>
          </a:prstGeom>
        </p:spPr>
      </p:pic>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7223" y="4088598"/>
            <a:ext cx="3587261" cy="1591847"/>
          </a:xfrm>
          <a:prstGeom prst="rect">
            <a:avLst/>
          </a:prstGeom>
        </p:spPr>
      </p:pic>
      <p:sp>
        <p:nvSpPr>
          <p:cNvPr id="4" name="Cruz 3"/>
          <p:cNvSpPr/>
          <p:nvPr/>
        </p:nvSpPr>
        <p:spPr>
          <a:xfrm>
            <a:off x="5910177" y="4209097"/>
            <a:ext cx="641839" cy="675425"/>
          </a:xfrm>
          <a:prstGeom prst="plu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CO"/>
          </a:p>
        </p:txBody>
      </p:sp>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6790" y="3058529"/>
            <a:ext cx="2976563" cy="2976563"/>
          </a:xfrm>
          <a:prstGeom prst="rect">
            <a:avLst/>
          </a:prstGeom>
        </p:spPr>
      </p:pic>
      <p:sp>
        <p:nvSpPr>
          <p:cNvPr id="9" name="CuadroTexto 8"/>
          <p:cNvSpPr txBox="1"/>
          <p:nvPr/>
        </p:nvSpPr>
        <p:spPr>
          <a:xfrm>
            <a:off x="281354" y="34252"/>
            <a:ext cx="6682217" cy="954107"/>
          </a:xfrm>
          <a:prstGeom prst="rect">
            <a:avLst/>
          </a:prstGeom>
          <a:noFill/>
        </p:spPr>
        <p:txBody>
          <a:bodyPr wrap="square" rtlCol="0">
            <a:spAutoFit/>
          </a:bodyPr>
          <a:lstStyle/>
          <a:p>
            <a:pPr algn="ctr"/>
            <a:r>
              <a:rPr lang="es-ES" sz="2800" dirty="0"/>
              <a:t>TOMA DEL CENTRO DE CARTAGO SEC SALUD Y LA UES VALLE JUEVES 4 DE JULIO</a:t>
            </a:r>
            <a:endParaRPr lang="es-CO" sz="2800" dirty="0"/>
          </a:p>
        </p:txBody>
      </p:sp>
      <p:sp>
        <p:nvSpPr>
          <p:cNvPr id="12" name="CuadroTexto 11"/>
          <p:cNvSpPr txBox="1"/>
          <p:nvPr/>
        </p:nvSpPr>
        <p:spPr>
          <a:xfrm>
            <a:off x="342900" y="1350426"/>
            <a:ext cx="6128238" cy="2554545"/>
          </a:xfrm>
          <a:prstGeom prst="rect">
            <a:avLst/>
          </a:prstGeom>
          <a:noFill/>
        </p:spPr>
        <p:txBody>
          <a:bodyPr wrap="square" rtlCol="0">
            <a:spAutoFit/>
          </a:bodyPr>
          <a:lstStyle/>
          <a:p>
            <a:pPr marL="285750" indent="-285750">
              <a:buFont typeface="Arial" panose="020B0604020202020204" pitchFamily="34" charset="0"/>
              <a:buChar char="•"/>
            </a:pPr>
            <a:r>
              <a:rPr lang="es-ES" sz="2000" dirty="0"/>
              <a:t>RECORRIDO ENTRE LA CRA 3 Y LA CRA 7 Y LA CALLE 10 Y 14 CENTRO DEL PARQUE BOLIVAR.</a:t>
            </a:r>
          </a:p>
          <a:p>
            <a:pPr marL="285750" indent="-285750">
              <a:buFont typeface="Arial" panose="020B0604020202020204" pitchFamily="34" charset="0"/>
              <a:buChar char="•"/>
            </a:pPr>
            <a:r>
              <a:rPr lang="es-ES" sz="2000" dirty="0"/>
              <a:t>CONTROL DE SUMIDEROS</a:t>
            </a:r>
          </a:p>
          <a:p>
            <a:pPr marL="285750" indent="-285750">
              <a:buFont typeface="Arial" panose="020B0604020202020204" pitchFamily="34" charset="0"/>
              <a:buChar char="•"/>
            </a:pPr>
            <a:r>
              <a:rPr lang="es-ES" sz="2000" dirty="0"/>
              <a:t>INSPECCIÓN DE RESERVORIOS (CASAS, LOCALES)</a:t>
            </a:r>
          </a:p>
          <a:p>
            <a:pPr marL="285750" indent="-285750">
              <a:buFont typeface="Arial" panose="020B0604020202020204" pitchFamily="34" charset="0"/>
              <a:buChar char="•"/>
            </a:pPr>
            <a:r>
              <a:rPr lang="es-ES" sz="2000" dirty="0"/>
              <a:t>CHARLAS PEDAGOGICAS A TRANSEÚNTES Y PERSONAS QUE SE MOVILICEN EN SUS VEHICULOS</a:t>
            </a:r>
          </a:p>
          <a:p>
            <a:pPr marL="285750" indent="-285750">
              <a:buFont typeface="Arial" panose="020B0604020202020204" pitchFamily="34" charset="0"/>
              <a:buChar char="•"/>
            </a:pPr>
            <a:endParaRPr lang="es-ES" sz="2000" dirty="0"/>
          </a:p>
          <a:p>
            <a:pPr marL="285750" indent="-285750">
              <a:buFont typeface="Arial" panose="020B0604020202020204" pitchFamily="34" charset="0"/>
              <a:buChar char="•"/>
            </a:pPr>
            <a:endParaRPr lang="es-CO" sz="2000" dirty="0"/>
          </a:p>
        </p:txBody>
      </p:sp>
    </p:spTree>
    <p:extLst>
      <p:ext uri="{BB962C8B-B14F-4D97-AF65-F5344CB8AC3E}">
        <p14:creationId xmlns:p14="http://schemas.microsoft.com/office/powerpoint/2010/main" val="33657851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3" name="Rectángulo 2"/>
          <p:cNvSpPr/>
          <p:nvPr/>
        </p:nvSpPr>
        <p:spPr>
          <a:xfrm>
            <a:off x="2830882" y="2473786"/>
            <a:ext cx="8432063" cy="1578061"/>
          </a:xfrm>
          <a:prstGeom prst="rect">
            <a:avLst/>
          </a:prstGeom>
        </p:spPr>
        <p:txBody>
          <a:bodyPr wrap="square">
            <a:spAutoFit/>
          </a:bodyPr>
          <a:lstStyle/>
          <a:p>
            <a:pPr algn="just">
              <a:lnSpc>
                <a:spcPct val="107000"/>
              </a:lnSpc>
              <a:spcAft>
                <a:spcPts val="800"/>
              </a:spcAft>
            </a:pPr>
            <a:r>
              <a:rPr lang="es-CO" sz="4400" b="1" dirty="0">
                <a:latin typeface="Arial" panose="020B0604020202020204" pitchFamily="34" charset="0"/>
                <a:ea typeface="Calibri" panose="020F0502020204030204" pitchFamily="34" charset="0"/>
                <a:cs typeface="Times New Roman" panose="02020603050405020304" pitchFamily="18" charset="0"/>
              </a:rPr>
              <a:t>MUCHAS GRACIAS !!!</a:t>
            </a:r>
          </a:p>
          <a:p>
            <a:pPr algn="just">
              <a:lnSpc>
                <a:spcPct val="107000"/>
              </a:lnSpc>
              <a:spcAft>
                <a:spcPts val="800"/>
              </a:spcAft>
            </a:pPr>
            <a:endParaRPr lang="es-CO" sz="4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4786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9" name="CuadroTexto 8"/>
          <p:cNvSpPr txBox="1"/>
          <p:nvPr/>
        </p:nvSpPr>
        <p:spPr>
          <a:xfrm>
            <a:off x="1179576" y="467215"/>
            <a:ext cx="9454896" cy="6124754"/>
          </a:xfrm>
          <a:prstGeom prst="rect">
            <a:avLst/>
          </a:prstGeom>
          <a:noFill/>
        </p:spPr>
        <p:txBody>
          <a:bodyPr wrap="square" rtlCol="0">
            <a:spAutoFit/>
          </a:bodyPr>
          <a:lstStyle/>
          <a:p>
            <a:pPr algn="ctr"/>
            <a:r>
              <a:rPr lang="es-ES" sz="2600" b="1" dirty="0">
                <a:latin typeface="Arial" panose="020B0604020202020204" pitchFamily="34" charset="0"/>
                <a:cs typeface="Arial" panose="020B0604020202020204" pitchFamily="34" charset="0"/>
              </a:rPr>
              <a:t>ATENCION BROTE TIPO II </a:t>
            </a:r>
          </a:p>
          <a:p>
            <a:pPr algn="ctr"/>
            <a:r>
              <a:rPr lang="es-ES" sz="2600" b="1" dirty="0">
                <a:latin typeface="Arial" panose="020B0604020202020204" pitchFamily="34" charset="0"/>
                <a:cs typeface="Arial" panose="020B0604020202020204" pitchFamily="34" charset="0"/>
              </a:rPr>
              <a:t>DENGUE</a:t>
            </a:r>
          </a:p>
          <a:p>
            <a:endParaRPr lang="es-ES" sz="1600" b="1" dirty="0">
              <a:latin typeface="Arial" panose="020B0604020202020204" pitchFamily="34" charset="0"/>
              <a:cs typeface="Arial" panose="020B0604020202020204" pitchFamily="34" charset="0"/>
            </a:endParaRPr>
          </a:p>
          <a:p>
            <a:r>
              <a:rPr lang="es-ES" sz="1600" b="1" dirty="0">
                <a:latin typeface="Arial" panose="020B0604020202020204" pitchFamily="34" charset="0"/>
                <a:cs typeface="Arial" panose="020B0604020202020204" pitchFamily="34" charset="0"/>
              </a:rPr>
              <a:t>CASOS NOTIFICADOS: 3030</a:t>
            </a:r>
          </a:p>
          <a:p>
            <a:r>
              <a:rPr lang="es-ES" sz="1600" b="1" dirty="0">
                <a:latin typeface="Arial" panose="020B0604020202020204" pitchFamily="34" charset="0"/>
                <a:cs typeface="Arial" panose="020B0604020202020204" pitchFamily="34" charset="0"/>
              </a:rPr>
              <a:t>CASOS DENGUE SIN SIGNOS DE ALARMA: 1940</a:t>
            </a:r>
          </a:p>
          <a:p>
            <a:r>
              <a:rPr lang="es-ES" sz="1600" b="1" dirty="0">
                <a:latin typeface="Arial" panose="020B0604020202020204" pitchFamily="34" charset="0"/>
                <a:cs typeface="Arial" panose="020B0604020202020204" pitchFamily="34" charset="0"/>
              </a:rPr>
              <a:t>CASOS DENGUE CON SIGNOS DE ALARMA: 1078</a:t>
            </a:r>
          </a:p>
          <a:p>
            <a:r>
              <a:rPr lang="es-ES" sz="1600" b="1" dirty="0">
                <a:latin typeface="Arial" panose="020B0604020202020204" pitchFamily="34" charset="0"/>
                <a:cs typeface="Arial" panose="020B0604020202020204" pitchFamily="34" charset="0"/>
              </a:rPr>
              <a:t>CASOS DE DENGUE GRAVE: 12</a:t>
            </a:r>
          </a:p>
          <a:p>
            <a:r>
              <a:rPr lang="es-ES" sz="1600" b="1" dirty="0">
                <a:latin typeface="Arial" panose="020B0604020202020204" pitchFamily="34" charset="0"/>
                <a:cs typeface="Arial" panose="020B0604020202020204" pitchFamily="34" charset="0"/>
              </a:rPr>
              <a:t>MORTALIDADES PROBABLES: 7</a:t>
            </a:r>
          </a:p>
          <a:p>
            <a:r>
              <a:rPr lang="es-ES" sz="1600" b="1" dirty="0">
                <a:latin typeface="Arial" panose="020B0604020202020204" pitchFamily="34" charset="0"/>
                <a:cs typeface="Arial" panose="020B0604020202020204" pitchFamily="34" charset="0"/>
              </a:rPr>
              <a:t>CONFIRMADAS: 1</a:t>
            </a:r>
          </a:p>
          <a:p>
            <a:r>
              <a:rPr lang="es-ES" sz="1600" b="1" dirty="0">
                <a:latin typeface="Arial" panose="020B0604020202020204" pitchFamily="34" charset="0"/>
                <a:cs typeface="Arial" panose="020B0604020202020204" pitchFamily="34" charset="0"/>
              </a:rPr>
              <a:t>DESCARTADAS: 2</a:t>
            </a:r>
          </a:p>
          <a:p>
            <a:r>
              <a:rPr lang="es-ES" sz="1600" b="1" dirty="0">
                <a:latin typeface="Arial" panose="020B0604020202020204" pitchFamily="34" charset="0"/>
                <a:cs typeface="Arial" panose="020B0604020202020204" pitchFamily="34" charset="0"/>
              </a:rPr>
              <a:t>EN ESTUDIO: 4</a:t>
            </a:r>
          </a:p>
          <a:p>
            <a:endParaRPr lang="es-ES" sz="2600" b="1" dirty="0">
              <a:latin typeface="Arial" panose="020B0604020202020204" pitchFamily="34" charset="0"/>
              <a:cs typeface="Arial" panose="020B0604020202020204" pitchFamily="34" charset="0"/>
            </a:endParaRPr>
          </a:p>
          <a:p>
            <a:r>
              <a:rPr lang="es-ES" sz="1600" b="1" dirty="0">
                <a:latin typeface="Arial" panose="020B0604020202020204" pitchFamily="34" charset="0"/>
                <a:cs typeface="Arial" panose="020B0604020202020204" pitchFamily="34" charset="0"/>
              </a:rPr>
              <a:t>CAPACITACIÓN:</a:t>
            </a:r>
          </a:p>
          <a:p>
            <a:endParaRPr lang="es-ES" sz="1600" b="1"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s-ES" sz="1600" b="1" dirty="0">
                <a:latin typeface="Arial" panose="020B0604020202020204" pitchFamily="34" charset="0"/>
                <a:cs typeface="Arial" panose="020B0604020202020204" pitchFamily="34" charset="0"/>
              </a:rPr>
              <a:t>36 IE CON EDUCACIÓN EN PROMOCION Y PREVENCIÓN.</a:t>
            </a:r>
          </a:p>
          <a:p>
            <a:pPr marL="457200" indent="-457200">
              <a:buFont typeface="Arial" panose="020B0604020202020204" pitchFamily="34" charset="0"/>
              <a:buChar char="•"/>
            </a:pPr>
            <a:r>
              <a:rPr lang="es-ES" sz="1600" b="1" dirty="0">
                <a:latin typeface="Arial" panose="020B0604020202020204" pitchFamily="34" charset="0"/>
                <a:cs typeface="Arial" panose="020B0604020202020204" pitchFamily="34" charset="0"/>
              </a:rPr>
              <a:t>CONCEJO MUNICIPAL</a:t>
            </a:r>
          </a:p>
          <a:p>
            <a:pPr marL="457200" indent="-457200">
              <a:buFont typeface="Arial" panose="020B0604020202020204" pitchFamily="34" charset="0"/>
              <a:buChar char="•"/>
            </a:pPr>
            <a:r>
              <a:rPr lang="es-ES" sz="1600" b="1" dirty="0">
                <a:latin typeface="Arial" panose="020B0604020202020204" pitchFamily="34" charset="0"/>
                <a:cs typeface="Arial" panose="020B0604020202020204" pitchFamily="34" charset="0"/>
              </a:rPr>
              <a:t>ORGANISMOS DE SOCORRO Y POLICIA NACIONAL.</a:t>
            </a:r>
          </a:p>
          <a:p>
            <a:pPr marL="457200" indent="-457200">
              <a:buFont typeface="Arial" panose="020B0604020202020204" pitchFamily="34" charset="0"/>
              <a:buChar char="•"/>
            </a:pPr>
            <a:r>
              <a:rPr lang="es-ES" sz="1600" b="1" dirty="0">
                <a:latin typeface="Arial" panose="020B0604020202020204" pitchFamily="34" charset="0"/>
                <a:cs typeface="Arial" panose="020B0604020202020204" pitchFamily="34" charset="0"/>
              </a:rPr>
              <a:t>JUNTAS DE ACCIÓN COMUNAL.</a:t>
            </a:r>
          </a:p>
          <a:p>
            <a:pPr marL="457200" indent="-457200">
              <a:buFont typeface="Arial" panose="020B0604020202020204" pitchFamily="34" charset="0"/>
              <a:buChar char="•"/>
            </a:pPr>
            <a:r>
              <a:rPr lang="es-ES" sz="1600" b="1" dirty="0">
                <a:latin typeface="Arial" panose="020B0604020202020204" pitchFamily="34" charset="0"/>
                <a:cs typeface="Arial" panose="020B0604020202020204" pitchFamily="34" charset="0"/>
              </a:rPr>
              <a:t>EMCARTAGO.</a:t>
            </a:r>
          </a:p>
          <a:p>
            <a:pPr marL="457200" indent="-457200">
              <a:buFont typeface="Arial" panose="020B0604020202020204" pitchFamily="34" charset="0"/>
              <a:buChar char="•"/>
            </a:pPr>
            <a:r>
              <a:rPr lang="es-ES" sz="1600" b="1" dirty="0">
                <a:latin typeface="Arial" panose="020B0604020202020204" pitchFamily="34" charset="0"/>
                <a:cs typeface="Arial" panose="020B0604020202020204" pitchFamily="34" charset="0"/>
              </a:rPr>
              <a:t>DROGUERIAS Y FARMACIAS.</a:t>
            </a:r>
          </a:p>
          <a:p>
            <a:r>
              <a:rPr lang="es-ES" sz="1600" b="1" dirty="0">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endParaRPr lang="es-CO" sz="2600" b="1" dirty="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4"/>
          <a:stretch>
            <a:fillRect/>
          </a:stretch>
        </p:blipFill>
        <p:spPr>
          <a:xfrm>
            <a:off x="6779258" y="1427640"/>
            <a:ext cx="4541914" cy="2751058"/>
          </a:xfrm>
          <a:prstGeom prst="rect">
            <a:avLst/>
          </a:prstGeom>
        </p:spPr>
      </p:pic>
    </p:spTree>
    <p:extLst>
      <p:ext uri="{BB962C8B-B14F-4D97-AF65-F5344CB8AC3E}">
        <p14:creationId xmlns:p14="http://schemas.microsoft.com/office/powerpoint/2010/main" val="1699616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2" name="CuadroTexto 1">
            <a:extLst>
              <a:ext uri="{FF2B5EF4-FFF2-40B4-BE49-F238E27FC236}">
                <a16:creationId xmlns:a16="http://schemas.microsoft.com/office/drawing/2014/main" id="{6F0C317B-8D99-818C-9E49-832C7EA487AE}"/>
              </a:ext>
            </a:extLst>
          </p:cNvPr>
          <p:cNvSpPr txBox="1"/>
          <p:nvPr/>
        </p:nvSpPr>
        <p:spPr>
          <a:xfrm>
            <a:off x="787400" y="296333"/>
            <a:ext cx="6075012" cy="400110"/>
          </a:xfrm>
          <a:prstGeom prst="rect">
            <a:avLst/>
          </a:prstGeom>
          <a:noFill/>
        </p:spPr>
        <p:txBody>
          <a:bodyPr wrap="square" rtlCol="0">
            <a:spAutoFit/>
          </a:bodyPr>
          <a:lstStyle/>
          <a:p>
            <a:pPr algn="ctr"/>
            <a:r>
              <a:rPr lang="es-MX" sz="2000" b="1" dirty="0">
                <a:latin typeface="Arial Narrow" panose="020B0606020202030204" pitchFamily="34" charset="0"/>
              </a:rPr>
              <a:t>CANAL ENDEMICO DENGUE 2023- 2024</a:t>
            </a:r>
            <a:endParaRPr lang="es-CO" sz="2000" b="1" dirty="0">
              <a:latin typeface="Arial Narrow" panose="020B0606020202030204" pitchFamily="34" charset="0"/>
            </a:endParaRPr>
          </a:p>
        </p:txBody>
      </p:sp>
      <p:pic>
        <p:nvPicPr>
          <p:cNvPr id="3" name="Imagen 2">
            <a:extLst>
              <a:ext uri="{FF2B5EF4-FFF2-40B4-BE49-F238E27FC236}">
                <a16:creationId xmlns:a16="http://schemas.microsoft.com/office/drawing/2014/main" id="{EC57244A-75BC-3283-E2D0-CDCBE71701E2}"/>
              </a:ext>
            </a:extLst>
          </p:cNvPr>
          <p:cNvPicPr>
            <a:picLocks noChangeAspect="1"/>
          </p:cNvPicPr>
          <p:nvPr/>
        </p:nvPicPr>
        <p:blipFill>
          <a:blip r:embed="rId4"/>
          <a:stretch>
            <a:fillRect/>
          </a:stretch>
        </p:blipFill>
        <p:spPr>
          <a:xfrm>
            <a:off x="1569816" y="858090"/>
            <a:ext cx="4712452" cy="2420185"/>
          </a:xfrm>
          <a:prstGeom prst="rect">
            <a:avLst/>
          </a:prstGeom>
        </p:spPr>
      </p:pic>
      <p:pic>
        <p:nvPicPr>
          <p:cNvPr id="4" name="Imagen 3">
            <a:extLst>
              <a:ext uri="{FF2B5EF4-FFF2-40B4-BE49-F238E27FC236}">
                <a16:creationId xmlns:a16="http://schemas.microsoft.com/office/drawing/2014/main" id="{3B12F82A-1815-A0B3-AEBD-539FEE1954AE}"/>
              </a:ext>
            </a:extLst>
          </p:cNvPr>
          <p:cNvPicPr>
            <a:picLocks noChangeAspect="1"/>
          </p:cNvPicPr>
          <p:nvPr/>
        </p:nvPicPr>
        <p:blipFill>
          <a:blip r:embed="rId5"/>
          <a:stretch>
            <a:fillRect/>
          </a:stretch>
        </p:blipFill>
        <p:spPr>
          <a:xfrm>
            <a:off x="5074114" y="3579726"/>
            <a:ext cx="4861711" cy="2407101"/>
          </a:xfrm>
          <a:prstGeom prst="rect">
            <a:avLst/>
          </a:prstGeom>
        </p:spPr>
      </p:pic>
      <p:sp>
        <p:nvSpPr>
          <p:cNvPr id="8" name="CuadroTexto 7">
            <a:extLst>
              <a:ext uri="{FF2B5EF4-FFF2-40B4-BE49-F238E27FC236}">
                <a16:creationId xmlns:a16="http://schemas.microsoft.com/office/drawing/2014/main" id="{F8A175A8-F156-43A0-38AE-58CB086B9AAC}"/>
              </a:ext>
            </a:extLst>
          </p:cNvPr>
          <p:cNvSpPr txBox="1"/>
          <p:nvPr/>
        </p:nvSpPr>
        <p:spPr>
          <a:xfrm>
            <a:off x="5928872" y="6031966"/>
            <a:ext cx="3598333" cy="477054"/>
          </a:xfrm>
          <a:prstGeom prst="rect">
            <a:avLst/>
          </a:prstGeom>
          <a:noFill/>
        </p:spPr>
        <p:txBody>
          <a:bodyPr wrap="square" rtlCol="0">
            <a:spAutoFit/>
          </a:bodyPr>
          <a:lstStyle/>
          <a:p>
            <a:r>
              <a:rPr lang="es-CO" sz="700" kern="100" dirty="0">
                <a:effectLst/>
                <a:latin typeface="Calibri" panose="020F0502020204030204" pitchFamily="34" charset="0"/>
                <a:ea typeface="Calibri" panose="020F0502020204030204" pitchFamily="34" charset="0"/>
                <a:cs typeface="Times New Roman" panose="02020603050405020304" pitchFamily="18" charset="0"/>
              </a:rPr>
              <a:t>Fuente: Sistema de Vigilancia en Salud Pública SIVIGILA. Semana Epidemiológica 23– 2024.</a:t>
            </a:r>
          </a:p>
          <a:p>
            <a:endParaRPr lang="es-CO" dirty="0"/>
          </a:p>
        </p:txBody>
      </p:sp>
      <p:sp>
        <p:nvSpPr>
          <p:cNvPr id="10" name="CuadroTexto 9">
            <a:extLst>
              <a:ext uri="{FF2B5EF4-FFF2-40B4-BE49-F238E27FC236}">
                <a16:creationId xmlns:a16="http://schemas.microsoft.com/office/drawing/2014/main" id="{73C46967-410A-5DE1-A033-C443C05F665E}"/>
              </a:ext>
            </a:extLst>
          </p:cNvPr>
          <p:cNvSpPr txBox="1"/>
          <p:nvPr/>
        </p:nvSpPr>
        <p:spPr>
          <a:xfrm>
            <a:off x="1569816" y="3341199"/>
            <a:ext cx="3598333" cy="477054"/>
          </a:xfrm>
          <a:prstGeom prst="rect">
            <a:avLst/>
          </a:prstGeom>
          <a:noFill/>
        </p:spPr>
        <p:txBody>
          <a:bodyPr wrap="square" rtlCol="0">
            <a:spAutoFit/>
          </a:bodyPr>
          <a:lstStyle/>
          <a:p>
            <a:r>
              <a:rPr lang="es-CO" sz="700" kern="100" dirty="0">
                <a:effectLst/>
                <a:latin typeface="Calibri" panose="020F0502020204030204" pitchFamily="34" charset="0"/>
                <a:ea typeface="Calibri" panose="020F0502020204030204" pitchFamily="34" charset="0"/>
                <a:cs typeface="Times New Roman" panose="02020603050405020304" pitchFamily="18" charset="0"/>
              </a:rPr>
              <a:t>Fuente: Sistema de Vigilancia en Salud Pública SIVIGILA. Semana Epidemiológica 52 – 2023.</a:t>
            </a:r>
          </a:p>
          <a:p>
            <a:endParaRPr lang="es-CO" dirty="0"/>
          </a:p>
        </p:txBody>
      </p:sp>
    </p:spTree>
    <p:extLst>
      <p:ext uri="{BB962C8B-B14F-4D97-AF65-F5344CB8AC3E}">
        <p14:creationId xmlns:p14="http://schemas.microsoft.com/office/powerpoint/2010/main" val="3260639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9" name="CuadroTexto 8"/>
          <p:cNvSpPr txBox="1"/>
          <p:nvPr/>
        </p:nvSpPr>
        <p:spPr>
          <a:xfrm>
            <a:off x="1179576" y="467215"/>
            <a:ext cx="9454896" cy="1292662"/>
          </a:xfrm>
          <a:prstGeom prst="rect">
            <a:avLst/>
          </a:prstGeom>
          <a:noFill/>
        </p:spPr>
        <p:txBody>
          <a:bodyPr wrap="square" rtlCol="0">
            <a:spAutoFit/>
          </a:bodyPr>
          <a:lstStyle/>
          <a:p>
            <a:pPr algn="ctr"/>
            <a:r>
              <a:rPr lang="es-ES" sz="2600" b="1" dirty="0">
                <a:latin typeface="Arial" panose="020B0604020202020204" pitchFamily="34" charset="0"/>
                <a:cs typeface="Arial" panose="020B0604020202020204" pitchFamily="34" charset="0"/>
              </a:rPr>
              <a:t>ATENCION BROTE TIPO II </a:t>
            </a:r>
          </a:p>
          <a:p>
            <a:pPr algn="ctr"/>
            <a:r>
              <a:rPr lang="es-ES" sz="2600" b="1" dirty="0">
                <a:latin typeface="Arial" panose="020B0604020202020204" pitchFamily="34" charset="0"/>
                <a:cs typeface="Arial" panose="020B0604020202020204" pitchFamily="34" charset="0"/>
              </a:rPr>
              <a:t>DENGUE</a:t>
            </a:r>
          </a:p>
          <a:p>
            <a:pPr marL="457200" indent="-457200">
              <a:buFont typeface="Arial" panose="020B0604020202020204" pitchFamily="34" charset="0"/>
              <a:buChar char="•"/>
            </a:pPr>
            <a:endParaRPr lang="es-CO" sz="2600" b="1"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4944" y="1847088"/>
            <a:ext cx="3681984" cy="2761488"/>
          </a:xfrm>
          <a:prstGeom prst="rect">
            <a:avLst/>
          </a:prstGeom>
        </p:spPr>
      </p:pic>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7655" y="3902540"/>
            <a:ext cx="3514344" cy="2635758"/>
          </a:xfrm>
          <a:prstGeom prst="rect">
            <a:avLst/>
          </a:prstGeom>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3568" y="1399257"/>
            <a:ext cx="3337711" cy="2503283"/>
          </a:xfrm>
          <a:prstGeom prst="rect">
            <a:avLst/>
          </a:prstGeom>
        </p:spPr>
      </p:pic>
    </p:spTree>
    <p:extLst>
      <p:ext uri="{BB962C8B-B14F-4D97-AF65-F5344CB8AC3E}">
        <p14:creationId xmlns:p14="http://schemas.microsoft.com/office/powerpoint/2010/main" val="2291423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9" name="CuadroTexto 8"/>
          <p:cNvSpPr txBox="1"/>
          <p:nvPr/>
        </p:nvSpPr>
        <p:spPr>
          <a:xfrm>
            <a:off x="1179576" y="467215"/>
            <a:ext cx="9454896" cy="1292662"/>
          </a:xfrm>
          <a:prstGeom prst="rect">
            <a:avLst/>
          </a:prstGeom>
          <a:noFill/>
        </p:spPr>
        <p:txBody>
          <a:bodyPr wrap="square" rtlCol="0">
            <a:spAutoFit/>
          </a:bodyPr>
          <a:lstStyle/>
          <a:p>
            <a:pPr algn="ctr"/>
            <a:r>
              <a:rPr lang="es-ES" sz="2600" b="1" dirty="0">
                <a:latin typeface="Arial" panose="020B0604020202020204" pitchFamily="34" charset="0"/>
                <a:cs typeface="Arial" panose="020B0604020202020204" pitchFamily="34" charset="0"/>
              </a:rPr>
              <a:t>ATENCION BROTE TIPO II </a:t>
            </a:r>
          </a:p>
          <a:p>
            <a:pPr algn="ctr"/>
            <a:r>
              <a:rPr lang="es-ES" sz="2600" b="1" dirty="0">
                <a:latin typeface="Arial" panose="020B0604020202020204" pitchFamily="34" charset="0"/>
                <a:cs typeface="Arial" panose="020B0604020202020204" pitchFamily="34" charset="0"/>
              </a:rPr>
              <a:t>DENGUE</a:t>
            </a:r>
          </a:p>
          <a:p>
            <a:pPr marL="457200" indent="-457200">
              <a:buFont typeface="Arial" panose="020B0604020202020204" pitchFamily="34" charset="0"/>
              <a:buChar char="•"/>
            </a:pPr>
            <a:endParaRPr lang="es-CO" sz="2600" b="1" dirty="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3376" y="2138430"/>
            <a:ext cx="3499104" cy="2624328"/>
          </a:xfrm>
          <a:prstGeom prst="rect">
            <a:avLst/>
          </a:prstGeom>
        </p:spPr>
      </p:pic>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9019" y="1677496"/>
            <a:ext cx="3259176" cy="2608956"/>
          </a:xfrm>
          <a:prstGeom prst="rect">
            <a:avLst/>
          </a:prstGeom>
        </p:spPr>
      </p:pic>
      <p:pic>
        <p:nvPicPr>
          <p:cNvPr id="4" name="Imagen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68195" y="4160520"/>
            <a:ext cx="3337711" cy="2503283"/>
          </a:xfrm>
          <a:prstGeom prst="rect">
            <a:avLst/>
          </a:prstGeom>
        </p:spPr>
      </p:pic>
    </p:spTree>
    <p:extLst>
      <p:ext uri="{BB962C8B-B14F-4D97-AF65-F5344CB8AC3E}">
        <p14:creationId xmlns:p14="http://schemas.microsoft.com/office/powerpoint/2010/main" val="323987057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3979</TotalTime>
  <Words>2010</Words>
  <Application>Microsoft Office PowerPoint</Application>
  <PresentationFormat>Panorámica</PresentationFormat>
  <Paragraphs>436</Paragraphs>
  <Slides>51</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51</vt:i4>
      </vt:variant>
    </vt:vector>
  </HeadingPairs>
  <TitlesOfParts>
    <vt:vector size="58" baseType="lpstr">
      <vt:lpstr>Arial</vt:lpstr>
      <vt:lpstr>Arial Narrow</vt:lpstr>
      <vt:lpstr>Calibri</vt:lpstr>
      <vt:lpstr>Calibri Light</vt:lpstr>
      <vt:lpstr>Franklin Gothic Demi Cond</vt:lpstr>
      <vt:lpstr>Fugaz One</vt:lpstr>
      <vt:lpstr>Tema de Office</vt:lpstr>
      <vt:lpstr>Presentación de PowerPoint</vt:lpstr>
      <vt:lpstr>  ACTIVIDADES DE SALUD PÚBLICA  AÑO 2024</vt:lpstr>
      <vt:lpstr>BIOLÓGICO ENTREGADO AL MUNICIPIO DE CARTAGO 2024 </vt:lpstr>
      <vt:lpstr>Presentación de PowerPoint</vt:lpstr>
      <vt:lpstr>3 JORNADAS NACIONALES DE VACUNACIÓN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SERVICIO DE ATENCIÓN A LA COMUNIDAD  SAC </vt:lpstr>
      <vt:lpstr> </vt:lpstr>
      <vt:lpstr>  </vt:lpstr>
      <vt:lpstr>Presentación de PowerPoint</vt:lpstr>
      <vt:lpstr>Presentación de PowerPoint</vt:lpstr>
      <vt:lpstr>Presentación de PowerPoint</vt:lpstr>
      <vt:lpstr>Presentación de PowerPoint</vt:lpstr>
      <vt:lpstr>Oficina aseguramiento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TITULO</dc:title>
  <dc:creator>Cuenta Microsoft</dc:creator>
  <cp:lastModifiedBy>Carlos Tapias Tapias Salazar</cp:lastModifiedBy>
  <cp:revision>136</cp:revision>
  <dcterms:created xsi:type="dcterms:W3CDTF">2024-01-03T21:36:56Z</dcterms:created>
  <dcterms:modified xsi:type="dcterms:W3CDTF">2024-06-27T13:58:33Z</dcterms:modified>
</cp:coreProperties>
</file>